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527" r:id="rId5"/>
    <p:sldId id="259" r:id="rId6"/>
    <p:sldId id="260" r:id="rId7"/>
    <p:sldId id="523" r:id="rId8"/>
    <p:sldId id="261" r:id="rId9"/>
    <p:sldId id="268" r:id="rId10"/>
    <p:sldId id="525" r:id="rId11"/>
    <p:sldId id="264" r:id="rId12"/>
    <p:sldId id="265" r:id="rId13"/>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2593" autoAdjust="0"/>
  </p:normalViewPr>
  <p:slideViewPr>
    <p:cSldViewPr snapToGrid="0" snapToObjects="1">
      <p:cViewPr varScale="1">
        <p:scale>
          <a:sx n="117" d="100"/>
          <a:sy n="117" d="100"/>
        </p:scale>
        <p:origin x="264"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44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Титульный слайд. Тема выступления — «Гидроэнергетика и речные экосистемы: стремительный рост рисков для биоразнообразия». Выступление посвящено Балхаш-Алакольскому бассейну (БАБ) — одному из ключевых водных бассейнов Центральной Азии, где в </a:t>
            </a:r>
            <a:r>
              <a:rPr lang="en-US" dirty="0" err="1"/>
              <a:t>последние</a:t>
            </a:r>
            <a:r>
              <a:rPr lang="en-US" dirty="0"/>
              <a:t> </a:t>
            </a:r>
            <a:r>
              <a:rPr lang="ru-RU" dirty="0"/>
              <a:t>годы</a:t>
            </a:r>
            <a:r>
              <a:rPr lang="en-US" dirty="0"/>
              <a:t> наблюдается стремительный рост числа гидроэнергетических объектов.</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Данный слайд формулирует конкретные меры, необходимые для сохранения </a:t>
            </a:r>
            <a:r>
              <a:rPr lang="en-US" dirty="0" err="1"/>
              <a:t>речных</a:t>
            </a:r>
            <a:r>
              <a:rPr lang="en-US" dirty="0"/>
              <a:t> </a:t>
            </a:r>
            <a:r>
              <a:rPr lang="en-US" dirty="0" err="1"/>
              <a:t>экосистем</a:t>
            </a:r>
            <a:r>
              <a:rPr lang="en-US" dirty="0"/>
              <a:t>.
1. СВОБОДНО ТЕКУЩИЕ РЕКИ: Приоритет — охрана последних нетронутых </a:t>
            </a:r>
            <a:r>
              <a:rPr lang="en-US" dirty="0" err="1"/>
              <a:t>рек</a:t>
            </a:r>
            <a:r>
              <a:rPr lang="en-US" dirty="0"/>
              <a:t>. В Б</a:t>
            </a:r>
            <a:r>
              <a:rPr lang="ru-RU" dirty="0" err="1"/>
              <a:t>алхаш</a:t>
            </a:r>
            <a:r>
              <a:rPr lang="ru-RU" dirty="0"/>
              <a:t>-Алакольском бассейне</a:t>
            </a:r>
            <a:r>
              <a:rPr lang="en-US" dirty="0"/>
              <a:t> необходимо выявить и закрыть </a:t>
            </a:r>
            <a:r>
              <a:rPr lang="en-US" dirty="0" err="1"/>
              <a:t>для</a:t>
            </a:r>
            <a:r>
              <a:rPr lang="en-US" dirty="0"/>
              <a:t> </a:t>
            </a:r>
            <a:r>
              <a:rPr lang="ru-RU" dirty="0"/>
              <a:t>создания </a:t>
            </a:r>
            <a:r>
              <a:rPr lang="en-US" dirty="0"/>
              <a:t>ГЭС последние свободно </a:t>
            </a:r>
            <a:r>
              <a:rPr lang="en-US" dirty="0" err="1"/>
              <a:t>текущие</a:t>
            </a:r>
            <a:r>
              <a:rPr lang="en-US" dirty="0"/>
              <a:t> </a:t>
            </a:r>
            <a:r>
              <a:rPr lang="en-US" dirty="0" err="1"/>
              <a:t>участки</a:t>
            </a:r>
            <a:r>
              <a:rPr lang="ru-RU" dirty="0"/>
              <a:t> рек</a:t>
            </a:r>
            <a:r>
              <a:rPr lang="en-US" dirty="0"/>
              <a:t>.
2. КОРРЕКТИРОВКА ПЛАНОВ: Существующие схемы развития ВИЭ в регионе разрабатывались без учёта экологических ограничений. Необходим их пересмотр с применением пространственного анализа, исключающего наиболее </a:t>
            </a:r>
            <a:r>
              <a:rPr lang="en-US" dirty="0" err="1"/>
              <a:t>ценные</a:t>
            </a:r>
            <a:r>
              <a:rPr lang="en-US" dirty="0"/>
              <a:t> </a:t>
            </a:r>
            <a:r>
              <a:rPr lang="ru-RU" dirty="0"/>
              <a:t>речные </a:t>
            </a:r>
            <a:r>
              <a:rPr lang="en-US" dirty="0" err="1"/>
              <a:t>экосистемы</a:t>
            </a:r>
            <a:r>
              <a:rPr lang="en-US" dirty="0"/>
              <a:t>.
3. ЭКОЛОГИЧЕСКИЙ СТОК: Необходима разработка и законодательное закрепление норм экологического стока (environmental flows) — </a:t>
            </a:r>
            <a:r>
              <a:rPr lang="ru-RU" dirty="0"/>
              <a:t>водного режима</a:t>
            </a:r>
            <a:r>
              <a:rPr lang="en-US" dirty="0"/>
              <a:t>, </a:t>
            </a:r>
            <a:r>
              <a:rPr lang="ru-RU" dirty="0"/>
              <a:t>минимально </a:t>
            </a:r>
            <a:r>
              <a:rPr lang="en-US" dirty="0" err="1"/>
              <a:t>необходимого</a:t>
            </a:r>
            <a:r>
              <a:rPr lang="en-US" dirty="0"/>
              <a:t> для поддержания жизнеспособности экосистем. Это особенно важно для нижних течений зарегулированных рек.
4. РАСШИРЕНИЕ ООПТ: Анализ представленности ключевых речных участков в сети ООПТ и разработка мер по их включению в программы территориальной охраны.
5. ОЦЕНКИ МСОП: </a:t>
            </a:r>
            <a:r>
              <a:rPr lang="en-US" dirty="0" err="1"/>
              <a:t>Многие</a:t>
            </a:r>
            <a:r>
              <a:rPr lang="en-US" dirty="0"/>
              <a:t> </a:t>
            </a:r>
            <a:r>
              <a:rPr lang="ru-RU" dirty="0"/>
              <a:t>рыбы-</a:t>
            </a:r>
            <a:r>
              <a:rPr lang="en-US" dirty="0" err="1"/>
              <a:t>эндемики</a:t>
            </a:r>
            <a:r>
              <a:rPr lang="en-US" dirty="0"/>
              <a:t> </a:t>
            </a:r>
            <a:r>
              <a:rPr lang="ru-RU" dirty="0"/>
              <a:t>Центральной Азии </a:t>
            </a:r>
            <a:r>
              <a:rPr lang="en-US" dirty="0" err="1"/>
              <a:t>имеют</a:t>
            </a:r>
            <a:r>
              <a:rPr lang="en-US" dirty="0"/>
              <a:t> статус «вызывающих наименьшие опасения» или вовсе не оценены. В свете новых угроз необходим пересмотр статусов.
6. ИНВЕНТАРИЗАЦИЯ: Мониторинг биоразнообразия речных экосистем БАБ крайне недостаточен. Без базовых данных невозможно отслеживать изменения и обосновывать охранные </a:t>
            </a:r>
            <a:r>
              <a:rPr lang="en-US" dirty="0" err="1"/>
              <a:t>меры</a:t>
            </a:r>
            <a:r>
              <a:rPr lang="en-US" dirty="0"/>
              <a:t>.</a:t>
            </a:r>
            <a:endParaRPr lang="ru-RU" dirty="0"/>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7. КЛИМАТИЧЕСКАЯ АДАПТАЦИЯ. Именно речные экосистемы наиболее уязвимы к изменениям климата, а их фрагментация многократно усиливает эту уязвимость. </a:t>
            </a:r>
            <a:r>
              <a:rPr lang="ru-RU" sz="1200" dirty="0"/>
              <a:t>Необходимо включить в программы климатической адаптации меры по сохранению биоразнообразия пресноводных экосистем</a:t>
            </a:r>
            <a:endParaRPr lang="en-GB"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Балхаш-Алакольский бассейн (БАБ) — уникальная экосистема Центральной Азии, сохраняющая несколько взаимосвязанных природных комплексов.
ФАУНА: Среди эндемиков — балхашская маринка (Schizothorax argentatus), балхашский окунь (Perca schrenkii), </a:t>
            </a:r>
            <a:r>
              <a:rPr lang="en-US" dirty="0" err="1"/>
              <a:t>среднеазиатская</a:t>
            </a:r>
            <a:r>
              <a:rPr lang="en-US" dirty="0"/>
              <a:t> </a:t>
            </a:r>
            <a:r>
              <a:rPr lang="en-US" dirty="0" err="1"/>
              <a:t>выдра</a:t>
            </a:r>
            <a:r>
              <a:rPr lang="en-US" dirty="0"/>
              <a:t>. Многие виды занесены в Красные книги стран региона.
ТУГАИ: Тугайный комплекс включает лесные и кустарниковые массивы, водно-болотные угодья, полупустынные и пустынные сообщества вокруг пойм, а также сами реки с богатым пресноводным биоразнообразием. Это одна из наиболее богатых видами экосистем Центральной Азии.
ОХРАНА: В бассейне расположен ряд особо охраняемых природных территорий (ООПТ), </a:t>
            </a:r>
            <a:r>
              <a:rPr lang="en-US" dirty="0" err="1"/>
              <a:t>ключевых</a:t>
            </a:r>
            <a:r>
              <a:rPr lang="en-US" dirty="0"/>
              <a:t> </a:t>
            </a:r>
            <a:r>
              <a:rPr lang="ru-RU" dirty="0"/>
              <a:t>территорий </a:t>
            </a:r>
            <a:r>
              <a:rPr lang="ru-RU" dirty="0" err="1"/>
              <a:t>биоразнобразия</a:t>
            </a:r>
            <a:r>
              <a:rPr lang="ru-RU" dirty="0"/>
              <a:t> </a:t>
            </a:r>
            <a:r>
              <a:rPr lang="en-US" dirty="0"/>
              <a:t>(КВА), а </a:t>
            </a:r>
            <a:r>
              <a:rPr lang="en-US" dirty="0" err="1"/>
              <a:t>также</a:t>
            </a:r>
            <a:r>
              <a:rPr lang="en-US" dirty="0"/>
              <a:t> </a:t>
            </a:r>
            <a:r>
              <a:rPr lang="en-US" dirty="0" err="1"/>
              <a:t>объекты</a:t>
            </a:r>
            <a:r>
              <a:rPr lang="ru-RU" dirty="0"/>
              <a:t> </a:t>
            </a:r>
            <a:r>
              <a:rPr lang="en-US" dirty="0" err="1"/>
              <a:t>Всемирного</a:t>
            </a:r>
            <a:r>
              <a:rPr lang="en-US" dirty="0"/>
              <a:t> наследия ЮНЕСКО.
ВОДА: Естественный режим стока обеспечивает функционирование всех этих экосистем — и он уже существенно изменён.</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Политика развития возобновляемых источников энергии (ВИЭ), продвигаемая как «низкоуглеродная», стимулирует массовое строительство малых и средних ГЭС в горных регионах Центральной Азии.
В Балхаш-Алакольском бассейне количество плотин с 2000 по 2026 год выросло в несколько раз. Десятки объектов находятся в стадии строительства или проектирования. Основные реки под давлением: Или, Каратал, Аксу, Лепсы, Коксу, </a:t>
            </a:r>
            <a:r>
              <a:rPr lang="ru-RU" dirty="0" err="1"/>
              <a:t>Тентек</a:t>
            </a:r>
            <a:r>
              <a:rPr lang="ru-RU" dirty="0"/>
              <a:t>, </a:t>
            </a:r>
            <a:r>
              <a:rPr lang="en-US" dirty="0" err="1"/>
              <a:t>Биен</a:t>
            </a:r>
            <a:r>
              <a:rPr lang="en-US" dirty="0"/>
              <a:t> и их притоки.
Каждая плотина оказывает разнообразные воздействия: фрагментирует реку, изменяет естественный режим стока, создаёт барьеры для миграции рыб, меняет температурный и химический режим воды, уничтожает нерестилища.
«Зелёная» этикетка не означает экологической безопасности: гидроэнергетика наносит серьёзный ущерб пресноводным экосистемам.</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ru-RU" dirty="0"/>
              <a:t>В 2000 году в бассейне было не более 10 плотин ГЭС, большинство из них в районе Алматинской городской агломерации. Большинство крупных притоков  не были фрагментированы. К 2013 году с помощью китайских кредитов и строителей  на заповедной реке </a:t>
            </a:r>
            <a:r>
              <a:rPr lang="ru-RU" dirty="0" err="1"/>
              <a:t>Чарын</a:t>
            </a:r>
            <a:r>
              <a:rPr lang="ru-RU" dirty="0"/>
              <a:t> построена </a:t>
            </a:r>
            <a:r>
              <a:rPr lang="ru-RU" dirty="0" err="1"/>
              <a:t>Мойнакская</a:t>
            </a:r>
            <a:r>
              <a:rPr lang="ru-RU" dirty="0"/>
              <a:t> ГЭС – последняя крупная ГЭС региона. В  дальнейшем, благодаря системе аукционов ВИЭ и гарантий закупок электроэнергии по выгодным ценам государством был создан стимул для коммерциализации всех горных рек региона и их застройки каскадами мелких ГЭС с огромным ущербом для биоразнообразия, рекреационных ландшафтов, исторических памятников и других важных ценностей речных систем. При этом создаваемые мелкие электростанции не играют существенной роли в  удовлетворении спроса на электроэнергию и не могут быть эффективно использованы для регулирования мощности в энергосистеме Южного Казахстана. Они также не играют явно отрицательную роль в борьбе с изменениями климата, так как ведут к деградации регуляторов местного климата - естественных речных и долинных экосистем и утрате ими способностей к адаптации к климатическим изменениям. </a:t>
            </a:r>
            <a:endParaRPr lang="en-AU" dirty="0"/>
          </a:p>
        </p:txBody>
      </p:sp>
    </p:spTree>
    <p:extLst>
      <p:ext uri="{BB962C8B-B14F-4D97-AF65-F5344CB8AC3E}">
        <p14:creationId xmlns:p14="http://schemas.microsoft.com/office/powerpoint/2010/main" val="113783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ФРАГМЕНТАЦИЯ: Строительство плотин </a:t>
            </a:r>
            <a:r>
              <a:rPr lang="en-US" dirty="0" err="1"/>
              <a:t>разрезает</a:t>
            </a:r>
            <a:r>
              <a:rPr lang="en-US" dirty="0"/>
              <a:t> </a:t>
            </a:r>
            <a:r>
              <a:rPr lang="en-US" dirty="0" err="1"/>
              <a:t>рек</a:t>
            </a:r>
            <a:r>
              <a:rPr lang="ru-RU" dirty="0"/>
              <a:t>и </a:t>
            </a:r>
            <a:r>
              <a:rPr lang="ru-RU" dirty="0" err="1"/>
              <a:t>и</a:t>
            </a:r>
            <a:r>
              <a:rPr lang="ru-RU" dirty="0"/>
              <a:t> речные долины </a:t>
            </a:r>
            <a:r>
              <a:rPr lang="en-US" dirty="0" err="1"/>
              <a:t>на</a:t>
            </a:r>
            <a:r>
              <a:rPr lang="en-US" dirty="0"/>
              <a:t> </a:t>
            </a:r>
            <a:r>
              <a:rPr lang="en-US" dirty="0" err="1"/>
              <a:t>изолированные</a:t>
            </a:r>
            <a:r>
              <a:rPr lang="en-US" dirty="0"/>
              <a:t> </a:t>
            </a:r>
            <a:r>
              <a:rPr lang="en-US" dirty="0" err="1"/>
              <a:t>участки</a:t>
            </a:r>
            <a:r>
              <a:rPr lang="ru-RU" dirty="0"/>
              <a:t>, а также блокирует сток наносов необходимый для поддержания донных местообитаний (например, нерестилищ) </a:t>
            </a:r>
            <a:r>
              <a:rPr lang="en-US" dirty="0"/>
              <a:t>. Рыбы, </a:t>
            </a:r>
            <a:r>
              <a:rPr lang="ru-RU" dirty="0"/>
              <a:t>амфибии, звери</a:t>
            </a:r>
            <a:r>
              <a:rPr lang="en-US" dirty="0"/>
              <a:t>, насекомые и другие организмы лишаются возможности свободно перемещаться вдоль русла. Особенно уязвимы анадромные и катадромные виды рыб (проходные и полупроходные), для </a:t>
            </a:r>
            <a:r>
              <a:rPr lang="en-US" dirty="0" err="1"/>
              <a:t>которых</a:t>
            </a:r>
            <a:r>
              <a:rPr lang="en-US" dirty="0"/>
              <a:t> </a:t>
            </a:r>
            <a:r>
              <a:rPr lang="ru-RU" dirty="0"/>
              <a:t> </a:t>
            </a:r>
            <a:r>
              <a:rPr lang="en-US" dirty="0" err="1"/>
              <a:t>миграция</a:t>
            </a:r>
            <a:r>
              <a:rPr lang="en-US" dirty="0"/>
              <a:t> </a:t>
            </a:r>
            <a:r>
              <a:rPr lang="ru-RU" dirty="0"/>
              <a:t>из крупных водоемов в верховья водотоков </a:t>
            </a:r>
            <a:r>
              <a:rPr lang="en-US" dirty="0" err="1"/>
              <a:t>является</a:t>
            </a:r>
            <a:r>
              <a:rPr lang="en-US" dirty="0"/>
              <a:t> критическим этапом жизненного </a:t>
            </a:r>
            <a:r>
              <a:rPr lang="en-US" dirty="0" err="1"/>
              <a:t>цикла</a:t>
            </a:r>
            <a:r>
              <a:rPr lang="en-US" dirty="0"/>
              <a:t>.</a:t>
            </a:r>
            <a:r>
              <a:rPr lang="ru-RU" dirty="0"/>
              <a:t> Однако, местные миграции ( например, из низовьев в верховья одной и той же реки) характерны для большинства видов речных рыб, так как являются частью цикла размножения, а также адаптацией к наличию пищи и сезонным/климатическим флуктуациям. </a:t>
            </a:r>
            <a:r>
              <a:rPr lang="en-US" dirty="0"/>
              <a:t>
</a:t>
            </a:r>
            <a:endParaRPr lang="ru-RU" dirty="0"/>
          </a:p>
          <a:p>
            <a:r>
              <a:rPr lang="en-US" dirty="0"/>
              <a:t>ПРОСТРАНСТВЕННЫЙ ФАКТОР: Целостность (связность) речной экосистемы определяется не только общим числом плотин, но и их расположением. </a:t>
            </a:r>
            <a:r>
              <a:rPr lang="ru-RU" dirty="0"/>
              <a:t>Плотины на притоках, как правило менее разрушительны чем перекрытие главного русла. Освоение только части притоков без существенного перераспределения общего стока в бассейне обычно ведет к гораздо меньшему урону для биоразнообразия чем равномерное распределение плотин по всем рекам бассейна.  </a:t>
            </a:r>
            <a:r>
              <a:rPr lang="en-US" dirty="0"/>
              <a:t>
ЛЕПСЫ: На реке </a:t>
            </a:r>
            <a:r>
              <a:rPr lang="en-US" dirty="0" err="1"/>
              <a:t>Лепсы</a:t>
            </a:r>
            <a:r>
              <a:rPr lang="en-US" dirty="0"/>
              <a:t> </a:t>
            </a:r>
            <a:r>
              <a:rPr lang="ru-RU" dirty="0"/>
              <a:t>и притоках </a:t>
            </a:r>
            <a:r>
              <a:rPr lang="en-US" dirty="0" err="1"/>
              <a:t>уже</a:t>
            </a:r>
            <a:r>
              <a:rPr lang="en-US" dirty="0"/>
              <a:t> </a:t>
            </a:r>
            <a:r>
              <a:rPr lang="ru-RU" dirty="0"/>
              <a:t>построен </a:t>
            </a:r>
            <a:r>
              <a:rPr lang="en-US" dirty="0" err="1"/>
              <a:t>ряд</a:t>
            </a:r>
            <a:r>
              <a:rPr lang="en-US" dirty="0"/>
              <a:t> ГЭС, </a:t>
            </a:r>
            <a:r>
              <a:rPr lang="en-US" dirty="0" err="1"/>
              <a:t>что</a:t>
            </a:r>
            <a:r>
              <a:rPr lang="en-US" dirty="0"/>
              <a:t> </a:t>
            </a:r>
            <a:r>
              <a:rPr lang="ru-RU" dirty="0"/>
              <a:t>привело к</a:t>
            </a:r>
            <a:r>
              <a:rPr lang="en-US" dirty="0"/>
              <a:t> </a:t>
            </a:r>
            <a:r>
              <a:rPr lang="en-US" dirty="0" err="1"/>
              <a:t>необратимой</a:t>
            </a:r>
            <a:r>
              <a:rPr lang="en-US" dirty="0"/>
              <a:t> </a:t>
            </a:r>
            <a:r>
              <a:rPr lang="en-US" dirty="0" err="1"/>
              <a:t>фрагментаци</a:t>
            </a:r>
            <a:r>
              <a:rPr lang="ru-RU" dirty="0"/>
              <a:t>и </a:t>
            </a:r>
            <a:r>
              <a:rPr lang="en-US" dirty="0" err="1"/>
              <a:t>одной</a:t>
            </a:r>
            <a:r>
              <a:rPr lang="en-US" dirty="0"/>
              <a:t> </a:t>
            </a:r>
            <a:r>
              <a:rPr lang="en-US" dirty="0" err="1"/>
              <a:t>из</a:t>
            </a:r>
            <a:r>
              <a:rPr lang="en-US" dirty="0"/>
              <a:t> </a:t>
            </a:r>
            <a:r>
              <a:rPr lang="ru-RU" dirty="0"/>
              <a:t>крупнейших </a:t>
            </a:r>
            <a:r>
              <a:rPr lang="en-US" dirty="0" err="1"/>
              <a:t>относительно</a:t>
            </a:r>
            <a:r>
              <a:rPr lang="en-US" dirty="0"/>
              <a:t> свободных рек </a:t>
            </a:r>
            <a:r>
              <a:rPr lang="en-US" dirty="0" err="1"/>
              <a:t>бассейна</a:t>
            </a:r>
            <a:r>
              <a:rPr lang="en-US" dirty="0"/>
              <a:t>.</a:t>
            </a:r>
            <a:r>
              <a:rPr lang="ru-RU" dirty="0"/>
              <a:t> Из реки исчезли многие аборигенные виды рыб, а  в одном из водохранилищ возник очаг опасного паразитарного заболевания рыб и птиц.</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ЕСТЕСТВЕННЫЙ СТОК: </a:t>
            </a:r>
            <a:r>
              <a:rPr lang="en-US" altLang="en-US" dirty="0" err="1"/>
              <a:t>Режим</a:t>
            </a:r>
            <a:r>
              <a:rPr lang="en-US" altLang="en-US" dirty="0"/>
              <a:t> </a:t>
            </a:r>
            <a:r>
              <a:rPr lang="en-US" altLang="en-US" dirty="0" err="1"/>
              <a:t>стока</a:t>
            </a:r>
            <a:r>
              <a:rPr lang="en-US" altLang="en-US" dirty="0"/>
              <a:t> </a:t>
            </a:r>
            <a:r>
              <a:rPr lang="en-US" altLang="en-US" dirty="0" err="1"/>
              <a:t>воды</a:t>
            </a:r>
            <a:r>
              <a:rPr lang="en-US" altLang="en-US" dirty="0"/>
              <a:t>, </a:t>
            </a:r>
            <a:r>
              <a:rPr lang="en-US" altLang="en-US" dirty="0" err="1"/>
              <a:t>наносов</a:t>
            </a:r>
            <a:r>
              <a:rPr lang="en-US" altLang="en-US" dirty="0"/>
              <a:t> и </a:t>
            </a:r>
            <a:r>
              <a:rPr lang="en-US" altLang="en-US" dirty="0" err="1"/>
              <a:t>питательных</a:t>
            </a:r>
            <a:r>
              <a:rPr lang="en-US" altLang="en-US" dirty="0"/>
              <a:t> </a:t>
            </a:r>
            <a:r>
              <a:rPr lang="en-US" altLang="en-US" dirty="0" err="1"/>
              <a:t>веществ</a:t>
            </a:r>
            <a:r>
              <a:rPr lang="en-US" altLang="en-US" dirty="0"/>
              <a:t> — </a:t>
            </a:r>
            <a:r>
              <a:rPr lang="en-US" altLang="en-US" dirty="0" err="1"/>
              <a:t>важнейшая</a:t>
            </a:r>
            <a:r>
              <a:rPr lang="en-US" altLang="en-US" dirty="0"/>
              <a:t> </a:t>
            </a:r>
            <a:r>
              <a:rPr lang="en-US" altLang="en-US" dirty="0" err="1"/>
              <a:t>экологическая</a:t>
            </a:r>
            <a:r>
              <a:rPr lang="en-US" altLang="en-US" dirty="0"/>
              <a:t> </a:t>
            </a:r>
            <a:r>
              <a:rPr lang="en-US" altLang="en-US" dirty="0" err="1"/>
              <a:t>характеристика</a:t>
            </a:r>
            <a:r>
              <a:rPr lang="en-US" altLang="en-US" dirty="0"/>
              <a:t> </a:t>
            </a:r>
            <a:r>
              <a:rPr lang="en-US" altLang="en-US" dirty="0" err="1"/>
              <a:t>реки</a:t>
            </a:r>
            <a:r>
              <a:rPr lang="en-US" altLang="en-US" dirty="0"/>
              <a:t>, к </a:t>
            </a:r>
            <a:r>
              <a:rPr lang="en-US" altLang="en-US" dirty="0" err="1"/>
              <a:t>которой</a:t>
            </a:r>
            <a:r>
              <a:rPr lang="en-US" altLang="en-US" dirty="0"/>
              <a:t> </a:t>
            </a:r>
            <a:r>
              <a:rPr lang="en-US" altLang="en-US" dirty="0" err="1"/>
              <a:t>адаптированы</a:t>
            </a:r>
            <a:r>
              <a:rPr lang="en-US" altLang="en-US" dirty="0"/>
              <a:t> </a:t>
            </a:r>
            <a:r>
              <a:rPr lang="en-US" altLang="en-US" dirty="0" err="1"/>
              <a:t>все</a:t>
            </a:r>
            <a:r>
              <a:rPr lang="en-US" altLang="en-US" dirty="0"/>
              <a:t> </a:t>
            </a:r>
            <a:r>
              <a:rPr lang="en-US" altLang="en-US" dirty="0" err="1"/>
              <a:t>пресноводные</a:t>
            </a:r>
            <a:r>
              <a:rPr lang="en-US" altLang="en-US" dirty="0"/>
              <a:t> и </a:t>
            </a:r>
            <a:r>
              <a:rPr lang="en-US" altLang="en-US" dirty="0" err="1"/>
              <a:t>около</a:t>
            </a:r>
            <a:r>
              <a:rPr lang="en-US" altLang="en-US" dirty="0"/>
              <a:t> </a:t>
            </a:r>
            <a:r>
              <a:rPr lang="en-US" altLang="en-US" dirty="0" err="1"/>
              <a:t>водные</a:t>
            </a:r>
            <a:r>
              <a:rPr lang="en-US" altLang="en-US" dirty="0"/>
              <a:t> </a:t>
            </a:r>
            <a:r>
              <a:rPr lang="en-US" altLang="en-US" dirty="0" err="1"/>
              <a:t>организмы</a:t>
            </a:r>
            <a:r>
              <a:rPr lang="en-US" altLang="en-US" dirty="0"/>
              <a:t>. </a:t>
            </a:r>
            <a:r>
              <a:rPr lang="en-US" altLang="en-US" dirty="0" err="1"/>
              <a:t>Весенний</a:t>
            </a:r>
            <a:r>
              <a:rPr lang="en-US" altLang="en-US" dirty="0"/>
              <a:t> </a:t>
            </a:r>
            <a:r>
              <a:rPr lang="en-US" altLang="en-US" dirty="0" err="1"/>
              <a:t>паводок</a:t>
            </a:r>
            <a:r>
              <a:rPr lang="en-US" altLang="en-US" dirty="0"/>
              <a:t> </a:t>
            </a:r>
            <a:r>
              <a:rPr lang="en-US" altLang="en-US" dirty="0" err="1"/>
              <a:t>обеспечивает</a:t>
            </a:r>
            <a:r>
              <a:rPr lang="en-US" altLang="en-US" dirty="0"/>
              <a:t> </a:t>
            </a:r>
            <a:r>
              <a:rPr lang="en-US" altLang="en-US" dirty="0" err="1"/>
              <a:t>затопление</a:t>
            </a:r>
            <a:r>
              <a:rPr lang="en-US" altLang="en-US" dirty="0"/>
              <a:t> </a:t>
            </a:r>
            <a:r>
              <a:rPr lang="en-US" altLang="en-US" dirty="0" err="1"/>
              <a:t>пойм</a:t>
            </a:r>
            <a:r>
              <a:rPr lang="en-US" altLang="en-US" dirty="0"/>
              <a:t>, </a:t>
            </a:r>
            <a:r>
              <a:rPr lang="en-US" altLang="en-US" dirty="0" err="1"/>
              <a:t>обновление</a:t>
            </a:r>
            <a:r>
              <a:rPr lang="en-US" altLang="en-US" dirty="0"/>
              <a:t> </a:t>
            </a:r>
            <a:r>
              <a:rPr lang="en-US" altLang="en-US" dirty="0" err="1"/>
              <a:t>нерестилищ</a:t>
            </a:r>
            <a:r>
              <a:rPr lang="en-US" altLang="en-US" dirty="0"/>
              <a:t>, </a:t>
            </a:r>
            <a:r>
              <a:rPr lang="en-US" altLang="en-US" dirty="0" err="1"/>
              <a:t>прорастание</a:t>
            </a:r>
            <a:r>
              <a:rPr lang="en-US" altLang="en-US" dirty="0"/>
              <a:t> </a:t>
            </a:r>
            <a:r>
              <a:rPr lang="en-US" altLang="en-US" dirty="0" err="1"/>
              <a:t>семян</a:t>
            </a:r>
            <a:r>
              <a:rPr lang="en-US" altLang="en-US" dirty="0"/>
              <a:t> </a:t>
            </a:r>
            <a:r>
              <a:rPr lang="en-US" altLang="en-US" dirty="0" err="1"/>
              <a:t>тугайных</a:t>
            </a:r>
            <a:r>
              <a:rPr lang="en-US" altLang="en-US" dirty="0"/>
              <a:t> </a:t>
            </a:r>
            <a:r>
              <a:rPr lang="en-US" altLang="en-US" dirty="0" err="1"/>
              <a:t>деревьев</a:t>
            </a:r>
            <a:r>
              <a:rPr lang="en-US" altLang="en-US" dirty="0"/>
              <a:t>.</a:t>
            </a:r>
            <a:r>
              <a:rPr lang="ru-RU" altLang="en-US" dirty="0"/>
              <a:t> </a:t>
            </a:r>
            <a:r>
              <a:rPr lang="en-US" altLang="en-US" dirty="0"/>
              <a:t>
ТРАНСФОРМАЦИЯ ИЛИ: </a:t>
            </a:r>
            <a:r>
              <a:rPr lang="en-US" altLang="en-US" dirty="0" err="1"/>
              <a:t>Капшагайское</a:t>
            </a:r>
            <a:r>
              <a:rPr lang="en-US" altLang="en-US" dirty="0"/>
              <a:t> </a:t>
            </a:r>
            <a:r>
              <a:rPr lang="en-US" altLang="en-US" dirty="0" err="1"/>
              <a:t>водохранилище</a:t>
            </a:r>
            <a:r>
              <a:rPr lang="en-US" altLang="en-US" dirty="0"/>
              <a:t> </a:t>
            </a:r>
            <a:r>
              <a:rPr lang="en-US" altLang="en-US" dirty="0" err="1"/>
              <a:t>сглаживает</a:t>
            </a:r>
            <a:r>
              <a:rPr lang="en-US" altLang="en-US" dirty="0"/>
              <a:t> </a:t>
            </a:r>
            <a:r>
              <a:rPr lang="en-US" altLang="en-US" dirty="0" err="1"/>
              <a:t>сезонные</a:t>
            </a:r>
            <a:r>
              <a:rPr lang="en-US" altLang="en-US" dirty="0"/>
              <a:t> </a:t>
            </a:r>
            <a:r>
              <a:rPr lang="en-US" altLang="en-US" dirty="0" err="1"/>
              <a:t>колебания</a:t>
            </a:r>
            <a:r>
              <a:rPr lang="en-US" altLang="en-US" dirty="0"/>
              <a:t> </a:t>
            </a:r>
            <a:r>
              <a:rPr lang="en-US" altLang="en-US" dirty="0" err="1"/>
              <a:t>стока</a:t>
            </a:r>
            <a:r>
              <a:rPr lang="en-US" altLang="en-US" dirty="0"/>
              <a:t>: </a:t>
            </a:r>
            <a:r>
              <a:rPr lang="en-US" altLang="en-US" dirty="0" err="1"/>
              <a:t>паводок</a:t>
            </a:r>
            <a:r>
              <a:rPr lang="en-US" altLang="en-US" dirty="0"/>
              <a:t> </a:t>
            </a:r>
            <a:r>
              <a:rPr lang="en-US" altLang="en-US" dirty="0" err="1"/>
              <a:t>снижается</a:t>
            </a:r>
            <a:r>
              <a:rPr lang="en-US" altLang="en-US" dirty="0"/>
              <a:t>, </a:t>
            </a:r>
            <a:r>
              <a:rPr lang="en-US" altLang="en-US" dirty="0" err="1"/>
              <a:t>меженный</a:t>
            </a:r>
            <a:r>
              <a:rPr lang="en-US" altLang="en-US" dirty="0"/>
              <a:t> </a:t>
            </a:r>
            <a:r>
              <a:rPr lang="en-US" altLang="en-US" dirty="0" err="1"/>
              <a:t>период</a:t>
            </a:r>
            <a:r>
              <a:rPr lang="en-US" altLang="en-US" dirty="0"/>
              <a:t> </a:t>
            </a:r>
            <a:r>
              <a:rPr lang="en-US" altLang="en-US" dirty="0" err="1"/>
              <a:t>выравнивается</a:t>
            </a:r>
            <a:r>
              <a:rPr lang="ru-RU" altLang="en-US" dirty="0"/>
              <a:t>, а наносы перестают поступать в дельту</a:t>
            </a:r>
            <a:r>
              <a:rPr lang="en-US" altLang="en-US" dirty="0"/>
              <a:t>. В </a:t>
            </a:r>
            <a:r>
              <a:rPr lang="en-US" altLang="en-US" dirty="0" err="1"/>
              <a:t>нижнем</a:t>
            </a:r>
            <a:r>
              <a:rPr lang="en-US" altLang="en-US" dirty="0"/>
              <a:t> </a:t>
            </a:r>
            <a:r>
              <a:rPr lang="en-US" altLang="en-US" dirty="0" err="1"/>
              <a:t>течении</a:t>
            </a:r>
            <a:r>
              <a:rPr lang="en-US" altLang="en-US" dirty="0"/>
              <a:t> </a:t>
            </a:r>
            <a:r>
              <a:rPr lang="en-US" altLang="en-US" dirty="0" err="1"/>
              <a:t>реки</a:t>
            </a:r>
            <a:r>
              <a:rPr lang="en-US" altLang="en-US" dirty="0"/>
              <a:t> </a:t>
            </a:r>
            <a:r>
              <a:rPr lang="en-US" altLang="en-US" dirty="0" err="1"/>
              <a:t>Или</a:t>
            </a:r>
            <a:r>
              <a:rPr lang="en-US" altLang="en-US" dirty="0"/>
              <a:t>, </a:t>
            </a:r>
            <a:r>
              <a:rPr lang="en-US" altLang="en-US" dirty="0" err="1"/>
              <a:t>вплоть</a:t>
            </a:r>
            <a:r>
              <a:rPr lang="en-US" altLang="en-US" dirty="0"/>
              <a:t> </a:t>
            </a:r>
            <a:r>
              <a:rPr lang="en-US" altLang="en-US" dirty="0" err="1"/>
              <a:t>до</a:t>
            </a:r>
            <a:r>
              <a:rPr lang="en-US" altLang="en-US" dirty="0"/>
              <a:t> </a:t>
            </a:r>
            <a:r>
              <a:rPr lang="en-US" altLang="en-US" dirty="0" err="1"/>
              <a:t>дельты</a:t>
            </a:r>
            <a:r>
              <a:rPr lang="en-US" altLang="en-US" dirty="0"/>
              <a:t> и </a:t>
            </a:r>
            <a:r>
              <a:rPr lang="en-US" altLang="en-US" dirty="0" err="1"/>
              <a:t>озера</a:t>
            </a:r>
            <a:r>
              <a:rPr lang="en-US" altLang="en-US" dirty="0"/>
              <a:t> </a:t>
            </a:r>
            <a:r>
              <a:rPr lang="en-US" altLang="en-US" dirty="0" err="1"/>
              <a:t>Балхаш</a:t>
            </a:r>
            <a:r>
              <a:rPr lang="en-US" altLang="en-US" dirty="0"/>
              <a:t>, </a:t>
            </a:r>
            <a:r>
              <a:rPr lang="en-US" altLang="en-US" dirty="0" err="1"/>
              <a:t>это</a:t>
            </a:r>
            <a:r>
              <a:rPr lang="en-US" altLang="en-US" dirty="0"/>
              <a:t> </a:t>
            </a:r>
            <a:r>
              <a:rPr lang="en-US" altLang="en-US" dirty="0" err="1"/>
              <a:t>привело</a:t>
            </a:r>
            <a:r>
              <a:rPr lang="en-US" altLang="en-US" dirty="0"/>
              <a:t> к </a:t>
            </a:r>
            <a:r>
              <a:rPr lang="en-US" altLang="en-US" dirty="0" err="1"/>
              <a:t>деградации</a:t>
            </a:r>
            <a:r>
              <a:rPr lang="en-US" altLang="en-US" dirty="0"/>
              <a:t> </a:t>
            </a:r>
            <a:r>
              <a:rPr lang="en-US" altLang="en-US" dirty="0" err="1"/>
              <a:t>тугайных</a:t>
            </a:r>
            <a:r>
              <a:rPr lang="en-US" altLang="en-US" dirty="0"/>
              <a:t> </a:t>
            </a:r>
            <a:r>
              <a:rPr lang="en-US" altLang="en-US" dirty="0" err="1"/>
              <a:t>лесов</a:t>
            </a:r>
            <a:r>
              <a:rPr lang="en-US" altLang="en-US" dirty="0"/>
              <a:t>, </a:t>
            </a:r>
            <a:r>
              <a:rPr lang="en-US" altLang="en-US" dirty="0" err="1"/>
              <a:t>сокращению</a:t>
            </a:r>
            <a:r>
              <a:rPr lang="en-US" altLang="en-US" dirty="0"/>
              <a:t> </a:t>
            </a:r>
            <a:r>
              <a:rPr lang="en-US" altLang="en-US" dirty="0" err="1"/>
              <a:t>нерестовых</a:t>
            </a:r>
            <a:r>
              <a:rPr lang="en-US" altLang="en-US" dirty="0"/>
              <a:t> </a:t>
            </a:r>
            <a:r>
              <a:rPr lang="en-US" altLang="en-US" dirty="0" err="1"/>
              <a:t>площадей</a:t>
            </a:r>
            <a:r>
              <a:rPr lang="en-US" altLang="en-US" dirty="0"/>
              <a:t> и </a:t>
            </a:r>
            <a:r>
              <a:rPr lang="en-US" altLang="en-US" dirty="0" err="1"/>
              <a:t>снижению</a:t>
            </a:r>
            <a:r>
              <a:rPr lang="en-US" altLang="en-US" dirty="0"/>
              <a:t> </a:t>
            </a:r>
            <a:r>
              <a:rPr lang="en-US" altLang="en-US" dirty="0" err="1"/>
              <a:t>продуктивности</a:t>
            </a:r>
            <a:r>
              <a:rPr lang="en-US" altLang="en-US" dirty="0"/>
              <a:t> </a:t>
            </a:r>
            <a:r>
              <a:rPr lang="en-US" altLang="en-US" dirty="0" err="1"/>
              <a:t>экосистем</a:t>
            </a:r>
            <a:r>
              <a:rPr lang="en-US" altLang="en-US" dirty="0"/>
              <a:t>.</a:t>
            </a:r>
            <a:r>
              <a:rPr lang="ru-RU" altLang="en-US" dirty="0"/>
              <a:t> Сбросы с ГЭС, обеспечивающей </a:t>
            </a:r>
            <a:r>
              <a:rPr lang="ru-RU" altLang="en-US" dirty="0" err="1"/>
              <a:t>регулрование</a:t>
            </a:r>
            <a:r>
              <a:rPr lang="ru-RU" altLang="en-US" dirty="0"/>
              <a:t> пиковых нагрузок, очень неравномерны в течение суток, что негативно влияет на жизненные циклы рыб и других обитателей поймы. Кроме того испарение с поверхности </a:t>
            </a:r>
            <a:r>
              <a:rPr lang="ru-RU" altLang="en-US" dirty="0" err="1"/>
              <a:t>Капшагайского</a:t>
            </a:r>
            <a:r>
              <a:rPr lang="ru-RU" altLang="en-US" dirty="0"/>
              <a:t> водохранилища уменьшает сток Или на по крайней мере 1.5 кубокилометра в год (более 10%).</a:t>
            </a:r>
            <a:r>
              <a:rPr lang="en-US" altLang="en-US" dirty="0"/>
              <a:t>
ПЛАНИРУЕМЫЙ КОНТРРЕГУЛЯТОР: </a:t>
            </a:r>
            <a:r>
              <a:rPr lang="en-US" altLang="en-US" dirty="0" err="1"/>
              <a:t>На</a:t>
            </a:r>
            <a:r>
              <a:rPr lang="en-US" altLang="en-US" dirty="0"/>
              <a:t> </a:t>
            </a:r>
            <a:r>
              <a:rPr lang="en-US" altLang="en-US" dirty="0" err="1"/>
              <a:t>нижне</a:t>
            </a:r>
            <a:r>
              <a:rPr lang="ru-RU" altLang="en-US" dirty="0"/>
              <a:t>й</a:t>
            </a:r>
            <a:r>
              <a:rPr lang="en-US" altLang="en-US" dirty="0"/>
              <a:t> </a:t>
            </a:r>
            <a:r>
              <a:rPr lang="en-US" altLang="en-US" dirty="0" err="1"/>
              <a:t>Или</a:t>
            </a:r>
            <a:r>
              <a:rPr lang="en-US" altLang="en-US" dirty="0"/>
              <a:t> </a:t>
            </a:r>
            <a:r>
              <a:rPr lang="en-US" altLang="en-US" dirty="0" err="1"/>
              <a:t>планируется</a:t>
            </a:r>
            <a:r>
              <a:rPr lang="en-US" altLang="en-US" dirty="0"/>
              <a:t> </a:t>
            </a:r>
            <a:r>
              <a:rPr lang="en-US" altLang="en-US" dirty="0" err="1"/>
              <a:t>строительство</a:t>
            </a:r>
            <a:r>
              <a:rPr lang="en-US" altLang="en-US" dirty="0"/>
              <a:t> </a:t>
            </a:r>
            <a:r>
              <a:rPr lang="en-US" altLang="en-US" dirty="0" err="1"/>
              <a:t>контррегулятора</a:t>
            </a:r>
            <a:r>
              <a:rPr lang="en-US" altLang="en-US" dirty="0"/>
              <a:t>, </a:t>
            </a:r>
            <a:r>
              <a:rPr lang="en-US" altLang="en-US" dirty="0" err="1"/>
              <a:t>который</a:t>
            </a:r>
            <a:r>
              <a:rPr lang="ru-RU" altLang="en-US" dirty="0"/>
              <a:t> может сгладить суточные колебания стока, но его планируемой расположение может нарушить важные для сохранения биоразнообразия участки</a:t>
            </a:r>
            <a:r>
              <a:rPr lang="en-US" altLang="en-US" dirty="0"/>
              <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Река</a:t>
            </a:r>
            <a:r>
              <a:rPr lang="en-US" dirty="0"/>
              <a:t> </a:t>
            </a:r>
            <a:r>
              <a:rPr lang="en-US" dirty="0" err="1"/>
              <a:t>Ко</a:t>
            </a:r>
            <a:r>
              <a:rPr lang="ru-RU" dirty="0" err="1"/>
              <a:t>ра</a:t>
            </a:r>
            <a:r>
              <a:rPr lang="en-US" dirty="0"/>
              <a:t> и её притоки — одна из живописнейших горных рек бассейна. </a:t>
            </a:r>
            <a:r>
              <a:rPr lang="en-US" dirty="0" err="1"/>
              <a:t>Здесь</a:t>
            </a:r>
            <a:r>
              <a:rPr lang="en-US" dirty="0"/>
              <a:t> п</a:t>
            </a:r>
            <a:r>
              <a:rPr lang="ru-RU" dirty="0" err="1"/>
              <a:t>родолжаетс</a:t>
            </a:r>
            <a:r>
              <a:rPr lang="en-US" dirty="0"/>
              <a:t> </a:t>
            </a:r>
            <a:r>
              <a:rPr lang="en-US" dirty="0" err="1"/>
              <a:t>строительство</a:t>
            </a:r>
            <a:r>
              <a:rPr lang="en-US" dirty="0"/>
              <a:t> </a:t>
            </a:r>
            <a:r>
              <a:rPr lang="en-US" dirty="0" err="1"/>
              <a:t>каскад</a:t>
            </a:r>
            <a:r>
              <a:rPr lang="ru-RU" dirty="0"/>
              <a:t>а</a:t>
            </a:r>
            <a:r>
              <a:rPr lang="en-US" dirty="0"/>
              <a:t> ГЭС, </a:t>
            </a:r>
            <a:r>
              <a:rPr lang="ru-RU" dirty="0"/>
              <a:t>уже занимающего около 20 километров в нижней части речной долины.</a:t>
            </a:r>
            <a:r>
              <a:rPr lang="en-US" dirty="0"/>
              <a:t>
ЧТО ПОД УГРОЗОЙ: Горные ущелья и каньоны обладают высочайшей природоохранной и туристической ценностью. Они являются домом для редких видов птиц (беркут, чёрный аист, балобан), местами нереста эндемичных рыб предгорий, а также содержат объекты историко-культурного наследия — петроглифы, наскальные рисунки, священные урочища.
ТУРИЗМ vs. ГЭС: Экотуризм обеспечивает устойчивый долгосрочный доход местным сообществам без необратимого изменения ландшафта. Малые ГЭС дают ограниченную выработку, при этом уничтожая природный капитал навсегда. В условиях, когда Казахстан развивает туристическую отрасль, утрата таких территорий особенно болезненна.
ПРИНЦИП: Горные речные долины — это невозобновляемый ресурс. Их ценность в нетронутом </a:t>
            </a:r>
            <a:r>
              <a:rPr lang="en-US" dirty="0" err="1"/>
              <a:t>состоянии</a:t>
            </a:r>
            <a:r>
              <a:rPr lang="en-US" dirty="0"/>
              <a:t> </a:t>
            </a:r>
            <a:r>
              <a:rPr lang="en-US" dirty="0" err="1"/>
              <a:t>превышает</a:t>
            </a:r>
            <a:r>
              <a:rPr lang="en-US" dirty="0"/>
              <a:t> ценность вырабатываемой электроэнергии.</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endParaRPr lang="en-GB" dirty="0"/>
          </a:p>
        </p:txBody>
      </p:sp>
    </p:spTree>
    <p:extLst>
      <p:ext uri="{BB962C8B-B14F-4D97-AF65-F5344CB8AC3E}">
        <p14:creationId xmlns:p14="http://schemas.microsoft.com/office/powerpoint/2010/main" val="364512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ru-RU" sz="1200" noProof="0" dirty="0">
                <a:effectLst/>
                <a:ea typeface="Calibri" panose="020F0502020204030204" pitchFamily="34" charset="0"/>
              </a:rPr>
              <a:t>На основе анализа ценностей биоразнообразия, перечисленных выше, из всех крупных водотоков нами были выделены наиболее важные для охраны биоразнообразия участки  «ключевых речных местообитаний», как нарушенные так и сохранившиеся в состоянии близком к естественному</a:t>
            </a:r>
            <a:r>
              <a:rPr lang="ru-RU" sz="1200" noProof="0" dirty="0">
                <a:ea typeface="Calibri" panose="020F0502020204030204" pitchFamily="34" charset="0"/>
              </a:rPr>
              <a:t>. На каждом участке определены описанные исследователями ценности и угрозы, а также оценена полнота и актуальность этой информации для каждой реки и предложены приоритеты для обследования. </a:t>
            </a:r>
          </a:p>
          <a:p>
            <a:endParaRPr lang="ru-RU" sz="1200" b="0" dirty="0">
              <a:solidFill>
                <a:srgbClr val="0B3D5E"/>
              </a:solidFill>
              <a:latin typeface="Calibri" pitchFamily="34" charset="0"/>
              <a:ea typeface="Calibri" pitchFamily="34" charset="-122"/>
              <a:cs typeface="Calibri" pitchFamily="34" charset="-120"/>
            </a:endParaRPr>
          </a:p>
          <a:p>
            <a:r>
              <a:rPr lang="ru-RU" sz="1200" b="0" dirty="0">
                <a:solidFill>
                  <a:srgbClr val="0B3D5E"/>
                </a:solidFill>
                <a:latin typeface="Calibri" pitchFamily="34" charset="0"/>
                <a:ea typeface="Calibri" pitchFamily="34" charset="-122"/>
                <a:cs typeface="Calibri" pitchFamily="34" charset="-120"/>
              </a:rPr>
              <a:t>Ценности учитываемые в оценке:</a:t>
            </a:r>
          </a:p>
          <a:p>
            <a:pPr marL="285750" indent="-285750">
              <a:buFont typeface="Arial" panose="020B0604020202020204" pitchFamily="34" charset="0"/>
              <a:buChar char="•"/>
            </a:pPr>
            <a:r>
              <a:rPr lang="ru-RU" sz="1200" b="0" dirty="0">
                <a:solidFill>
                  <a:srgbClr val="0B3D5E"/>
                </a:solidFill>
                <a:latin typeface="Calibri" pitchFamily="34" charset="0"/>
                <a:ea typeface="Calibri" pitchFamily="34" charset="-122"/>
                <a:cs typeface="Calibri" pitchFamily="34" charset="-120"/>
              </a:rPr>
              <a:t>Свободно-текущие реки</a:t>
            </a:r>
          </a:p>
          <a:p>
            <a:pPr marL="285750" indent="-285750">
              <a:buFont typeface="Arial" panose="020B0604020202020204" pitchFamily="34" charset="0"/>
              <a:buChar char="•"/>
            </a:pPr>
            <a:r>
              <a:rPr lang="en-US" sz="1200" b="0" dirty="0" err="1">
                <a:solidFill>
                  <a:srgbClr val="0B3D5E"/>
                </a:solidFill>
                <a:latin typeface="Calibri" pitchFamily="34" charset="0"/>
                <a:ea typeface="Calibri" pitchFamily="34" charset="-122"/>
                <a:cs typeface="Calibri" pitchFamily="34" charset="-120"/>
              </a:rPr>
              <a:t>Местообитания</a:t>
            </a:r>
            <a:r>
              <a:rPr lang="en-US" sz="1200" b="0" dirty="0">
                <a:solidFill>
                  <a:srgbClr val="0B3D5E"/>
                </a:solidFill>
                <a:latin typeface="Calibri" pitchFamily="34" charset="0"/>
                <a:ea typeface="Calibri" pitchFamily="34" charset="-122"/>
                <a:cs typeface="Calibri" pitchFamily="34" charset="-120"/>
              </a:rPr>
              <a:t> </a:t>
            </a:r>
            <a:r>
              <a:rPr lang="en-US" sz="1200" b="0" dirty="0" err="1">
                <a:solidFill>
                  <a:srgbClr val="0B3D5E"/>
                </a:solidFill>
                <a:latin typeface="Calibri" pitchFamily="34" charset="0"/>
                <a:ea typeface="Calibri" pitchFamily="34" charset="-122"/>
                <a:cs typeface="Calibri" pitchFamily="34" charset="-120"/>
              </a:rPr>
              <a:t>редких</a:t>
            </a:r>
            <a:r>
              <a:rPr lang="en-US" sz="1200" b="0" dirty="0">
                <a:solidFill>
                  <a:srgbClr val="0B3D5E"/>
                </a:solidFill>
                <a:latin typeface="Calibri" pitchFamily="34" charset="0"/>
                <a:ea typeface="Calibri" pitchFamily="34" charset="-122"/>
                <a:cs typeface="Calibri" pitchFamily="34" charset="-120"/>
              </a:rPr>
              <a:t> </a:t>
            </a:r>
            <a:r>
              <a:rPr lang="ru-RU" sz="1200" b="0" dirty="0">
                <a:solidFill>
                  <a:srgbClr val="0B3D5E"/>
                </a:solidFill>
                <a:latin typeface="Calibri" pitchFamily="34" charset="0"/>
                <a:ea typeface="Calibri" pitchFamily="34" charset="-122"/>
                <a:cs typeface="Calibri" pitchFamily="34" charset="-120"/>
              </a:rPr>
              <a:t>аборигенных видов </a:t>
            </a:r>
            <a:r>
              <a:rPr lang="en-US" sz="1200" b="0" dirty="0" err="1">
                <a:solidFill>
                  <a:srgbClr val="0B3D5E"/>
                </a:solidFill>
                <a:latin typeface="Calibri" pitchFamily="34" charset="0"/>
                <a:ea typeface="Calibri" pitchFamily="34" charset="-122"/>
                <a:cs typeface="Calibri" pitchFamily="34" charset="-120"/>
              </a:rPr>
              <a:t>рыб</a:t>
            </a:r>
            <a:r>
              <a:rPr lang="ru-RU" sz="1200" b="0" dirty="0">
                <a:solidFill>
                  <a:srgbClr val="0B3D5E"/>
                </a:solidFill>
                <a:latin typeface="Calibri" pitchFamily="34" charset="0"/>
                <a:ea typeface="Calibri" pitchFamily="34" charset="-122"/>
                <a:cs typeface="Calibri" pitchFamily="34" charset="-120"/>
              </a:rPr>
              <a:t> и амфибий</a:t>
            </a:r>
          </a:p>
          <a:p>
            <a:pPr marL="285750" indent="-285750">
              <a:buFont typeface="Arial" panose="020B0604020202020204" pitchFamily="34" charset="0"/>
              <a:buChar char="•"/>
            </a:pPr>
            <a:r>
              <a:rPr lang="en-US" sz="1200" b="0" dirty="0" err="1">
                <a:solidFill>
                  <a:srgbClr val="0B3D5E"/>
                </a:solidFill>
                <a:latin typeface="Calibri" pitchFamily="34" charset="0"/>
                <a:ea typeface="Calibri" pitchFamily="34" charset="-122"/>
                <a:cs typeface="Calibri" pitchFamily="34" charset="-120"/>
              </a:rPr>
              <a:t>Пойменные</a:t>
            </a:r>
            <a:r>
              <a:rPr lang="en-US" sz="1200" b="0" dirty="0">
                <a:solidFill>
                  <a:srgbClr val="0B3D5E"/>
                </a:solidFill>
                <a:latin typeface="Calibri" pitchFamily="34" charset="0"/>
                <a:ea typeface="Calibri" pitchFamily="34" charset="-122"/>
                <a:cs typeface="Calibri" pitchFamily="34" charset="-120"/>
              </a:rPr>
              <a:t> </a:t>
            </a:r>
            <a:r>
              <a:rPr lang="en-US" sz="1200" b="0" dirty="0" err="1">
                <a:solidFill>
                  <a:srgbClr val="0B3D5E"/>
                </a:solidFill>
                <a:latin typeface="Calibri" pitchFamily="34" charset="0"/>
                <a:ea typeface="Calibri" pitchFamily="34" charset="-122"/>
                <a:cs typeface="Calibri" pitchFamily="34" charset="-120"/>
              </a:rPr>
              <a:t>тугаи</a:t>
            </a:r>
            <a:r>
              <a:rPr lang="ru-RU" sz="1200" b="0" dirty="0">
                <a:solidFill>
                  <a:srgbClr val="0B3D5E"/>
                </a:solidFill>
                <a:latin typeface="Calibri" pitchFamily="34" charset="0"/>
                <a:ea typeface="Calibri" pitchFamily="34" charset="-122"/>
                <a:cs typeface="Calibri" pitchFamily="34" charset="-120"/>
              </a:rPr>
              <a:t> </a:t>
            </a:r>
            <a:endParaRPr lang="en-US" sz="1200" b="0" dirty="0">
              <a:solidFill>
                <a:srgbClr val="0B3D5E"/>
              </a:solidFill>
              <a:latin typeface="Calibri" pitchFamily="34" charset="0"/>
              <a:ea typeface="Calibri" pitchFamily="34" charset="-122"/>
              <a:cs typeface="Calibri" pitchFamily="34" charset="-120"/>
            </a:endParaRPr>
          </a:p>
          <a:p>
            <a:pPr marL="285750" indent="-285750">
              <a:buFont typeface="Arial" panose="020B0604020202020204" pitchFamily="34" charset="0"/>
              <a:buChar char="•"/>
            </a:pPr>
            <a:r>
              <a:rPr lang="ru-RU" sz="1200" b="0" dirty="0">
                <a:solidFill>
                  <a:srgbClr val="0B3D5E"/>
                </a:solidFill>
                <a:latin typeface="Calibri" pitchFamily="34" charset="0"/>
                <a:ea typeface="Calibri" pitchFamily="34" charset="-122"/>
                <a:cs typeface="Calibri" pitchFamily="34" charset="-120"/>
              </a:rPr>
              <a:t>Местообитания редких зверей и птиц</a:t>
            </a:r>
          </a:p>
          <a:p>
            <a:pPr marL="285750" indent="-285750">
              <a:buFont typeface="Arial" panose="020B0604020202020204" pitchFamily="34" charset="0"/>
              <a:buChar char="•"/>
            </a:pPr>
            <a:r>
              <a:rPr lang="ru-RU" sz="1200" b="0" dirty="0">
                <a:solidFill>
                  <a:srgbClr val="0B3D5E"/>
                </a:solidFill>
                <a:latin typeface="Calibri" pitchFamily="34" charset="0"/>
                <a:ea typeface="Calibri" pitchFamily="34" charset="-122"/>
                <a:cs typeface="Calibri" pitchFamily="34" charset="-120"/>
              </a:rPr>
              <a:t> Реки протекающие по </a:t>
            </a:r>
            <a:r>
              <a:rPr lang="en-US" sz="1200" b="0" dirty="0">
                <a:solidFill>
                  <a:srgbClr val="0B3D5E"/>
                </a:solidFill>
                <a:latin typeface="Calibri" pitchFamily="34" charset="0"/>
                <a:ea typeface="Calibri" pitchFamily="34" charset="-122"/>
                <a:cs typeface="Calibri" pitchFamily="34" charset="-120"/>
              </a:rPr>
              <a:t>ООПТ и КВА</a:t>
            </a:r>
            <a:endParaRPr lang="en-GB" b="0" dirty="0"/>
          </a:p>
          <a:p>
            <a:r>
              <a:rPr lang="ru-RU" sz="1200" b="0" noProof="0" dirty="0">
                <a:ea typeface="Calibri" panose="020F0502020204030204" pitchFamily="34" charset="0"/>
              </a:rPr>
              <a:t> </a:t>
            </a:r>
            <a:endParaRPr lang="en-GB" b="0" dirty="0"/>
          </a:p>
        </p:txBody>
      </p:sp>
    </p:spTree>
    <p:extLst>
      <p:ext uri="{BB962C8B-B14F-4D97-AF65-F5344CB8AC3E}">
        <p14:creationId xmlns:p14="http://schemas.microsoft.com/office/powerpoint/2010/main" val="39993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DB0D62C-D6DE-47AF-A0A4-F5712E96D66D}" type="datetimeFigureOut">
              <a:rPr lang="ru-RU" smtClean="0"/>
              <a:t>05.06.2026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E2D8097-C305-4461-BAF2-2C6D637C06B9}" type="slidenum">
              <a:rPr lang="ru-RU" smtClean="0"/>
              <a:t>‹#›</a:t>
            </a:fld>
            <a:endParaRPr lang="ru-RU"/>
          </a:p>
        </p:txBody>
      </p:sp>
    </p:spTree>
    <p:extLst>
      <p:ext uri="{BB962C8B-B14F-4D97-AF65-F5344CB8AC3E}">
        <p14:creationId xmlns:p14="http://schemas.microsoft.com/office/powerpoint/2010/main" val="1010320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rcg.is/0fDfGP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B3D5E"/>
        </a:solidFill>
        <a:effectLst/>
      </p:bgPr>
    </p:bg>
    <p:spTree>
      <p:nvGrpSpPr>
        <p:cNvPr id="1" name=""/>
        <p:cNvGrpSpPr/>
        <p:nvPr/>
      </p:nvGrpSpPr>
      <p:grpSpPr>
        <a:xfrm>
          <a:off x="0" y="0"/>
          <a:ext cx="0" cy="0"/>
          <a:chOff x="0" y="0"/>
          <a:chExt cx="0" cy="0"/>
        </a:xfrm>
      </p:grpSpPr>
      <p:sp>
        <p:nvSpPr>
          <p:cNvPr id="2" name="Shape 0"/>
          <p:cNvSpPr/>
          <p:nvPr/>
        </p:nvSpPr>
        <p:spPr>
          <a:xfrm>
            <a:off x="0" y="0"/>
            <a:ext cx="9144000" cy="73152"/>
          </a:xfrm>
          <a:prstGeom prst="rect">
            <a:avLst/>
          </a:prstGeom>
          <a:solidFill>
            <a:srgbClr val="0D7C6E"/>
          </a:solidFill>
          <a:ln w="12700">
            <a:solidFill>
              <a:srgbClr val="0D7C6E"/>
            </a:solidFill>
            <a:prstDash val="solid"/>
          </a:ln>
        </p:spPr>
        <p:txBody>
          <a:bodyPr/>
          <a:lstStyle/>
          <a:p>
            <a:endParaRPr lang="en-AU"/>
          </a:p>
        </p:txBody>
      </p:sp>
      <p:sp>
        <p:nvSpPr>
          <p:cNvPr id="3" name="Shape 1"/>
          <p:cNvSpPr/>
          <p:nvPr/>
        </p:nvSpPr>
        <p:spPr>
          <a:xfrm>
            <a:off x="5681234" y="36576"/>
            <a:ext cx="3474720" cy="5143500"/>
          </a:xfrm>
          <a:prstGeom prst="rect">
            <a:avLst/>
          </a:prstGeom>
          <a:solidFill>
            <a:srgbClr val="1A6B8A"/>
          </a:solidFill>
          <a:ln w="12700">
            <a:solidFill>
              <a:srgbClr val="1A6B8A"/>
            </a:solidFill>
            <a:prstDash val="solid"/>
          </a:ln>
        </p:spPr>
        <p:txBody>
          <a:bodyPr/>
          <a:lstStyle/>
          <a:p>
            <a:endParaRPr lang="en-AU"/>
          </a:p>
        </p:txBody>
      </p:sp>
      <p:sp>
        <p:nvSpPr>
          <p:cNvPr id="4" name="Shape 2"/>
          <p:cNvSpPr/>
          <p:nvPr/>
        </p:nvSpPr>
        <p:spPr>
          <a:xfrm>
            <a:off x="4983829" y="0"/>
            <a:ext cx="2743200" cy="5143500"/>
          </a:xfrm>
          <a:prstGeom prst="ellipse">
            <a:avLst/>
          </a:prstGeom>
          <a:solidFill>
            <a:srgbClr val="0D7C6E">
              <a:alpha val="60000"/>
            </a:srgbClr>
          </a:solidFill>
          <a:ln w="12700">
            <a:solidFill>
              <a:srgbClr val="0D7C6E">
                <a:alpha val="60000"/>
              </a:srgbClr>
            </a:solidFill>
            <a:prstDash val="solid"/>
          </a:ln>
        </p:spPr>
        <p:txBody>
          <a:bodyPr/>
          <a:lstStyle/>
          <a:p>
            <a:endParaRPr lang="en-AU"/>
          </a:p>
        </p:txBody>
      </p:sp>
      <p:sp>
        <p:nvSpPr>
          <p:cNvPr id="5" name="Text 3"/>
          <p:cNvSpPr/>
          <p:nvPr/>
        </p:nvSpPr>
        <p:spPr>
          <a:xfrm>
            <a:off x="457200" y="228600"/>
            <a:ext cx="5120640" cy="822960"/>
          </a:xfrm>
          <a:prstGeom prst="rect">
            <a:avLst/>
          </a:prstGeom>
          <a:noFill/>
          <a:ln/>
        </p:spPr>
        <p:txBody>
          <a:bodyPr wrap="square" rtlCol="0" anchor="t"/>
          <a:lstStyle/>
          <a:p>
            <a:pPr marL="0" indent="0" algn="l">
              <a:buNone/>
            </a:pPr>
            <a:r>
              <a:rPr lang="en-US" sz="950" i="1" dirty="0">
                <a:solidFill>
                  <a:srgbClr val="C5DCE8"/>
                </a:solidFill>
                <a:latin typeface="Calibri" pitchFamily="34" charset="0"/>
                <a:ea typeface="Calibri" pitchFamily="34" charset="-122"/>
                <a:cs typeface="Calibri" pitchFamily="34" charset="-120"/>
              </a:rPr>
              <a:t>Biodiversity conservation as an</a:t>
            </a:r>
            <a:endParaRPr lang="en-US" sz="950" dirty="0"/>
          </a:p>
          <a:p>
            <a:pPr marL="0" indent="0" algn="l">
              <a:buNone/>
            </a:pPr>
            <a:r>
              <a:rPr lang="en-US" sz="950" i="1" dirty="0">
                <a:solidFill>
                  <a:srgbClr val="C5DCE8"/>
                </a:solidFill>
                <a:latin typeface="Calibri" pitchFamily="34" charset="0"/>
                <a:ea typeface="Calibri" pitchFamily="34" charset="-122"/>
                <a:cs typeface="Calibri" pitchFamily="34" charset="-120"/>
              </a:rPr>
              <a:t>equal component of Central Asian</a:t>
            </a:r>
            <a:endParaRPr lang="en-US" sz="950" dirty="0"/>
          </a:p>
          <a:p>
            <a:pPr marL="0" indent="0" algn="l">
              <a:buNone/>
            </a:pPr>
            <a:r>
              <a:rPr lang="en-US" sz="950" i="1" dirty="0">
                <a:solidFill>
                  <a:srgbClr val="C5DCE8"/>
                </a:solidFill>
                <a:latin typeface="Calibri" pitchFamily="34" charset="0"/>
                <a:ea typeface="Calibri" pitchFamily="34" charset="-122"/>
                <a:cs typeface="Calibri" pitchFamily="34" charset="-120"/>
              </a:rPr>
              <a:t>climate policy</a:t>
            </a:r>
            <a:endParaRPr lang="en-US" sz="950" dirty="0"/>
          </a:p>
        </p:txBody>
      </p:sp>
      <p:sp>
        <p:nvSpPr>
          <p:cNvPr id="6" name="Text 4"/>
          <p:cNvSpPr/>
          <p:nvPr/>
        </p:nvSpPr>
        <p:spPr>
          <a:xfrm>
            <a:off x="457200" y="1051560"/>
            <a:ext cx="5303520" cy="1417320"/>
          </a:xfrm>
          <a:prstGeom prst="rect">
            <a:avLst/>
          </a:prstGeom>
          <a:noFill/>
          <a:ln/>
        </p:spPr>
        <p:txBody>
          <a:bodyPr wrap="square" rtlCol="0" anchor="t"/>
          <a:lstStyle/>
          <a:p>
            <a:pPr marL="0" indent="0" algn="l">
              <a:buNone/>
            </a:pPr>
            <a:r>
              <a:rPr lang="en-US" sz="3000" b="1" dirty="0">
                <a:solidFill>
                  <a:srgbClr val="FFFFFF"/>
                </a:solidFill>
                <a:latin typeface="Calibri" pitchFamily="34" charset="0"/>
                <a:ea typeface="Calibri" pitchFamily="34" charset="-122"/>
                <a:cs typeface="Calibri" pitchFamily="34" charset="-120"/>
              </a:rPr>
              <a:t>Hydropower</a:t>
            </a:r>
            <a:endParaRPr lang="en-US" sz="3000" dirty="0"/>
          </a:p>
          <a:p>
            <a:pPr marL="0" indent="0" algn="l">
              <a:buNone/>
            </a:pPr>
            <a:r>
              <a:rPr lang="en-US" sz="3000" b="1" dirty="0">
                <a:solidFill>
                  <a:srgbClr val="FFFFFF"/>
                </a:solidFill>
                <a:latin typeface="Calibri" pitchFamily="34" charset="0"/>
                <a:ea typeface="Calibri" pitchFamily="34" charset="-122"/>
                <a:cs typeface="Calibri" pitchFamily="34" charset="-120"/>
              </a:rPr>
              <a:t>and river ecosystems:</a:t>
            </a:r>
            <a:endParaRPr lang="en-US" sz="3000" dirty="0"/>
          </a:p>
        </p:txBody>
      </p:sp>
      <p:sp>
        <p:nvSpPr>
          <p:cNvPr id="7" name="Text 5"/>
          <p:cNvSpPr/>
          <p:nvPr/>
        </p:nvSpPr>
        <p:spPr>
          <a:xfrm>
            <a:off x="411480" y="2005379"/>
            <a:ext cx="4811841" cy="1121869"/>
          </a:xfrm>
          <a:prstGeom prst="rect">
            <a:avLst/>
          </a:prstGeom>
          <a:noFill/>
          <a:ln/>
        </p:spPr>
        <p:txBody>
          <a:bodyPr wrap="square" rtlCol="0" anchor="t"/>
          <a:lstStyle/>
          <a:p>
            <a:pPr marL="0" indent="0" algn="l">
              <a:buNone/>
            </a:pPr>
            <a:r>
              <a:rPr lang="en-US" sz="2400" dirty="0">
                <a:solidFill>
                  <a:srgbClr val="C2E5DF"/>
                </a:solidFill>
                <a:latin typeface="Calibri" pitchFamily="34" charset="0"/>
                <a:ea typeface="Calibri" pitchFamily="34" charset="-122"/>
                <a:cs typeface="Calibri" pitchFamily="34" charset="-120"/>
              </a:rPr>
              <a:t>a rapid rise in risks</a:t>
            </a:r>
            <a:endParaRPr lang="en-US" sz="2400" dirty="0"/>
          </a:p>
          <a:p>
            <a:pPr marL="0" indent="0" algn="l">
              <a:buNone/>
            </a:pPr>
            <a:r>
              <a:rPr lang="en-US" sz="2400" dirty="0" err="1">
                <a:solidFill>
                  <a:srgbClr val="C2E5DF"/>
                </a:solidFill>
                <a:latin typeface="Calibri" pitchFamily="34" charset="0"/>
                <a:ea typeface="Calibri" pitchFamily="34" charset="-122"/>
                <a:cs typeface="Calibri" pitchFamily="34" charset="-120"/>
              </a:rPr>
              <a:t>to biodiversity</a:t>
            </a:r>
            <a:endParaRPr lang="en-US" sz="2400" dirty="0"/>
          </a:p>
        </p:txBody>
      </p:sp>
      <p:sp>
        <p:nvSpPr>
          <p:cNvPr id="8" name="Shape 6"/>
          <p:cNvSpPr/>
          <p:nvPr/>
        </p:nvSpPr>
        <p:spPr>
          <a:xfrm>
            <a:off x="457200" y="3520439"/>
            <a:ext cx="3305908" cy="729175"/>
          </a:xfrm>
          <a:prstGeom prst="rect">
            <a:avLst/>
          </a:prstGeom>
          <a:solidFill>
            <a:srgbClr val="0D7C6E"/>
          </a:solidFill>
          <a:ln w="12700">
            <a:solidFill>
              <a:srgbClr val="0D7C6E"/>
            </a:solidFill>
            <a:prstDash val="solid"/>
          </a:ln>
        </p:spPr>
        <p:txBody>
          <a:bodyPr/>
          <a:lstStyle/>
          <a:p>
            <a:endParaRPr lang="en-AU"/>
          </a:p>
        </p:txBody>
      </p:sp>
      <p:sp>
        <p:nvSpPr>
          <p:cNvPr id="9" name="Text 7"/>
          <p:cNvSpPr/>
          <p:nvPr/>
        </p:nvSpPr>
        <p:spPr>
          <a:xfrm>
            <a:off x="457200" y="3599275"/>
            <a:ext cx="3305908" cy="571501"/>
          </a:xfrm>
          <a:prstGeom prst="rect">
            <a:avLst/>
          </a:prstGeom>
          <a:noFill/>
          <a:ln/>
        </p:spPr>
        <p:txBody>
          <a:bodyPr wrap="square" lIns="0" tIns="0" rIns="0" bIns="0" rtlCol="0" anchor="ctr"/>
          <a:lstStyle/>
          <a:p>
            <a:pPr marL="0" indent="0" algn="ctr">
              <a:buNone/>
            </a:pPr>
            <a:r>
              <a:rPr lang="ru-RU" sz="2000" b="1" dirty="0">
                <a:solidFill>
                  <a:srgbClr val="FFFFFF"/>
                </a:solidFill>
                <a:latin typeface="Calibri" pitchFamily="34" charset="0"/>
                <a:ea typeface="Calibri" pitchFamily="34" charset="-122"/>
                <a:cs typeface="Calibri" pitchFamily="34" charset="-120"/>
              </a:rPr>
              <a:t>The case of the Balkhash-Alakol Basin (BAB)</a:t>
            </a:r>
            <a:endParaRPr lang="en-US" sz="1100" dirty="0"/>
          </a:p>
        </p:txBody>
      </p:sp>
      <p:sp>
        <p:nvSpPr>
          <p:cNvPr id="10" name="Text 8"/>
          <p:cNvSpPr/>
          <p:nvPr/>
        </p:nvSpPr>
        <p:spPr>
          <a:xfrm>
            <a:off x="457200" y="4434840"/>
            <a:ext cx="2743200" cy="320040"/>
          </a:xfrm>
          <a:prstGeom prst="rect">
            <a:avLst/>
          </a:prstGeom>
          <a:noFill/>
          <a:ln/>
        </p:spPr>
        <p:txBody>
          <a:bodyPr wrap="square" rtlCol="0" anchor="ctr"/>
          <a:lstStyle/>
          <a:p>
            <a:pPr marL="0" indent="0" algn="l">
              <a:buNone/>
            </a:pPr>
            <a:r>
              <a:rPr lang="en-US" sz="1100" dirty="0">
                <a:solidFill>
                  <a:srgbClr val="C5DCE8"/>
                </a:solidFill>
                <a:latin typeface="Calibri" pitchFamily="34" charset="0"/>
                <a:ea typeface="Calibri" pitchFamily="34" charset="-122"/>
                <a:cs typeface="Calibri" pitchFamily="34" charset="-120"/>
              </a:rPr>
              <a:t>April 2026</a:t>
            </a:r>
            <a:endParaRPr lang="en-US" sz="1100" dirty="0"/>
          </a:p>
        </p:txBody>
      </p:sp>
      <p:sp>
        <p:nvSpPr>
          <p:cNvPr id="11" name="Text 9"/>
          <p:cNvSpPr/>
          <p:nvPr/>
        </p:nvSpPr>
        <p:spPr>
          <a:xfrm>
            <a:off x="5760720" y="1828800"/>
            <a:ext cx="2926080" cy="1371600"/>
          </a:xfrm>
          <a:prstGeom prst="rect">
            <a:avLst/>
          </a:prstGeom>
          <a:noFill/>
          <a:ln/>
        </p:spPr>
        <p:txBody>
          <a:bodyPr wrap="square" rtlCol="0" anchor="ctr"/>
          <a:lstStyle/>
          <a:p>
            <a:pPr marL="0" indent="0" algn="ctr">
              <a:buNone/>
            </a:pPr>
            <a:r>
              <a:rPr lang="en-US" sz="7200" dirty="0">
                <a:solidFill>
                  <a:srgbClr val="C2E5DF"/>
                </a:solidFill>
              </a:rPr>
              <a:t>〰</a:t>
            </a:r>
            <a:endParaRPr lang="en-US" sz="7200" dirty="0"/>
          </a:p>
        </p:txBody>
      </p:sp>
      <p:sp>
        <p:nvSpPr>
          <p:cNvPr id="12" name="Text 10"/>
          <p:cNvSpPr/>
          <p:nvPr/>
        </p:nvSpPr>
        <p:spPr>
          <a:xfrm>
            <a:off x="5760720" y="3474720"/>
            <a:ext cx="3108960" cy="457200"/>
          </a:xfrm>
          <a:prstGeom prst="rect">
            <a:avLst/>
          </a:prstGeom>
          <a:noFill/>
          <a:ln/>
        </p:spPr>
        <p:txBody>
          <a:bodyPr wrap="square" rtlCol="0" anchor="ctr"/>
          <a:lstStyle/>
          <a:p>
            <a:pPr marL="0" indent="0" algn="ctr">
              <a:buNone/>
            </a:pPr>
            <a:r>
              <a:rPr lang="en-US" sz="850" kern="0" spc="200" dirty="0">
                <a:solidFill>
                  <a:srgbClr val="C5DCE8"/>
                </a:solidFill>
                <a:latin typeface="Calibri" pitchFamily="34" charset="0"/>
                <a:ea typeface="Calibri" pitchFamily="34" charset="-122"/>
                <a:cs typeface="Calibri" pitchFamily="34" charset="-120"/>
              </a:rPr>
              <a:t>RIVERS · BIODIVERSITY · CLIMATE</a:t>
            </a:r>
            <a:endParaRPr lang="en-US" sz="850" dirty="0"/>
          </a:p>
        </p:txBody>
      </p:sp>
      <p:pic>
        <p:nvPicPr>
          <p:cNvPr id="13" name="Picture 12">
            <a:extLst>
              <a:ext uri="{FF2B5EF4-FFF2-40B4-BE49-F238E27FC236}">
                <a16:creationId xmlns:a16="http://schemas.microsoft.com/office/drawing/2014/main" id="{56C43D73-42E7-44B2-9794-A0B12587691F}"/>
              </a:ext>
            </a:extLst>
          </p:cNvPr>
          <p:cNvPicPr>
            <a:picLocks noChangeAspect="1"/>
          </p:cNvPicPr>
          <p:nvPr/>
        </p:nvPicPr>
        <p:blipFill>
          <a:blip r:embed="rId3"/>
          <a:stretch>
            <a:fillRect/>
          </a:stretch>
        </p:blipFill>
        <p:spPr>
          <a:xfrm>
            <a:off x="5223321" y="1288681"/>
            <a:ext cx="3791963" cy="1958611"/>
          </a:xfrm>
          <a:prstGeom prst="rect">
            <a:avLst/>
          </a:prstGeom>
        </p:spPr>
      </p:pic>
      <p:pic>
        <p:nvPicPr>
          <p:cNvPr id="14" name="Picture 13">
            <a:extLst>
              <a:ext uri="{FF2B5EF4-FFF2-40B4-BE49-F238E27FC236}">
                <a16:creationId xmlns:a16="http://schemas.microsoft.com/office/drawing/2014/main" id="{A8821A68-2EF9-563E-6C53-98CB8C1F1BA5}"/>
              </a:ext>
            </a:extLst>
          </p:cNvPr>
          <p:cNvPicPr>
            <a:picLocks noChangeAspect="1"/>
          </p:cNvPicPr>
          <p:nvPr/>
        </p:nvPicPr>
        <p:blipFill>
          <a:blip r:embed="rId4"/>
          <a:stretch>
            <a:fillRect/>
          </a:stretch>
        </p:blipFill>
        <p:spPr>
          <a:xfrm>
            <a:off x="7215788" y="2316780"/>
            <a:ext cx="1963738" cy="1310795"/>
          </a:xfrm>
          <a:prstGeom prst="rect">
            <a:avLst/>
          </a:prstGeom>
        </p:spPr>
      </p:pic>
      <p:sp>
        <p:nvSpPr>
          <p:cNvPr id="15" name="TextBox 14">
            <a:extLst>
              <a:ext uri="{FF2B5EF4-FFF2-40B4-BE49-F238E27FC236}">
                <a16:creationId xmlns:a16="http://schemas.microsoft.com/office/drawing/2014/main" id="{283A32A0-A86D-BE0E-D11E-E9E1F1BA378D}"/>
              </a:ext>
            </a:extLst>
          </p:cNvPr>
          <p:cNvSpPr txBox="1"/>
          <p:nvPr/>
        </p:nvSpPr>
        <p:spPr>
          <a:xfrm>
            <a:off x="8184942" y="3366998"/>
            <a:ext cx="1010213" cy="215444"/>
          </a:xfrm>
          <a:prstGeom prst="rect">
            <a:avLst/>
          </a:prstGeom>
          <a:noFill/>
        </p:spPr>
        <p:txBody>
          <a:bodyPr wrap="none" rtlCol="0">
            <a:spAutoFit/>
          </a:bodyPr>
          <a:lstStyle/>
          <a:p>
            <a:r>
              <a:rPr lang="ru-RU" sz="800" dirty="0"/>
              <a:t>Otter. Photo: UNDP</a:t>
            </a:r>
            <a:endParaRPr lang="en-AU" sz="800" dirty="0"/>
          </a:p>
        </p:txBody>
      </p:sp>
      <p:pic>
        <p:nvPicPr>
          <p:cNvPr id="16" name="Picture 14">
            <a:extLst>
              <a:ext uri="{FF2B5EF4-FFF2-40B4-BE49-F238E27FC236}">
                <a16:creationId xmlns:a16="http://schemas.microsoft.com/office/drawing/2014/main" id="{259C3B7A-9D7F-0AC9-DD1B-4E6802DC5C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920" y="3885025"/>
            <a:ext cx="1678434" cy="9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A07BD8A-46F8-BDB2-C33D-687BB33CF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1748" y="-59159"/>
            <a:ext cx="2925762"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C3C5-D2A5-4B15-9C56-C065DD93D6DA}"/>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0EC58908-8C6A-4684-97DD-B0136C08E8D5}"/>
              </a:ext>
            </a:extLst>
          </p:cNvPr>
          <p:cNvPicPr>
            <a:picLocks noChangeAspect="1"/>
          </p:cNvPicPr>
          <p:nvPr/>
        </p:nvPicPr>
        <p:blipFill>
          <a:blip r:embed="rId3"/>
          <a:stretch>
            <a:fillRect/>
          </a:stretch>
        </p:blipFill>
        <p:spPr>
          <a:xfrm>
            <a:off x="0" y="11728"/>
            <a:ext cx="9144000" cy="5143500"/>
          </a:xfrm>
          <a:prstGeom prst="rect">
            <a:avLst/>
          </a:prstGeom>
          <a:solidFill>
            <a:schemeClr val="bg1"/>
          </a:solidFill>
        </p:spPr>
      </p:pic>
      <p:sp>
        <p:nvSpPr>
          <p:cNvPr id="5" name="Title 1">
            <a:extLst>
              <a:ext uri="{FF2B5EF4-FFF2-40B4-BE49-F238E27FC236}">
                <a16:creationId xmlns:a16="http://schemas.microsoft.com/office/drawing/2014/main" id="{D48F3BE5-BCAC-43B1-9452-C7D881E54B57}"/>
              </a:ext>
            </a:extLst>
          </p:cNvPr>
          <p:cNvSpPr txBox="1">
            <a:spLocks/>
          </p:cNvSpPr>
          <p:nvPr/>
        </p:nvSpPr>
        <p:spPr>
          <a:xfrm>
            <a:off x="0" y="0"/>
            <a:ext cx="7261870" cy="770142"/>
          </a:xfrm>
          <a:solidFill>
            <a:schemeClr val="bg1"/>
          </a:solidFill>
          <a:ln>
            <a:solidFill>
              <a:schemeClr val="bg2"/>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a:solidFill>
                  <a:schemeClr val="accent1">
                    <a:lumMod val="50000"/>
                  </a:schemeClr>
                </a:solidFill>
                <a:highlight>
                  <a:srgbClr val="C0C0C0"/>
                </a:highlight>
              </a:rPr>
              <a:t>GIS: key freshwater habitats of Central Asia </a:t>
            </a:r>
          </a:p>
        </p:txBody>
      </p:sp>
      <p:sp>
        <p:nvSpPr>
          <p:cNvPr id="7" name="TextBox 6">
            <a:extLst>
              <a:ext uri="{FF2B5EF4-FFF2-40B4-BE49-F238E27FC236}">
                <a16:creationId xmlns:a16="http://schemas.microsoft.com/office/drawing/2014/main" id="{22ABFB0B-94E2-4E5A-A28A-59CE8FF9C62F}"/>
              </a:ext>
            </a:extLst>
          </p:cNvPr>
          <p:cNvSpPr txBox="1"/>
          <p:nvPr/>
        </p:nvSpPr>
        <p:spPr>
          <a:xfrm>
            <a:off x="4759036" y="400810"/>
            <a:ext cx="2767446" cy="369332"/>
          </a:xfrm>
          <a:prstGeom prst="rect">
            <a:avLst/>
          </a:prstGeom>
          <a:noFill/>
        </p:spPr>
        <p:txBody>
          <a:bodyPr wrap="square">
            <a:spAutoFit/>
          </a:bodyPr>
          <a:lstStyle/>
          <a:p>
            <a:r>
              <a:rPr lang="ru-RU" sz="1800" noProof="0" dirty="0">
                <a:highlight>
                  <a:srgbClr val="C0C0C0"/>
                </a:highlight>
                <a:ea typeface="Calibri" panose="020F0502020204030204" pitchFamily="34" charset="0"/>
                <a:hlinkClick r:id="rId4"/>
              </a:rPr>
              <a:t>https://arcg.is/0fDfGP0</a:t>
            </a:r>
            <a:endParaRPr lang="en-GB" dirty="0">
              <a:highlight>
                <a:srgbClr val="C0C0C0"/>
              </a:highlight>
            </a:endParaRPr>
          </a:p>
        </p:txBody>
      </p:sp>
      <p:sp>
        <p:nvSpPr>
          <p:cNvPr id="8" name="TextBox 7">
            <a:extLst>
              <a:ext uri="{FF2B5EF4-FFF2-40B4-BE49-F238E27FC236}">
                <a16:creationId xmlns:a16="http://schemas.microsoft.com/office/drawing/2014/main" id="{29B685F9-58B5-40ED-A7D0-89436BC41B9E}"/>
              </a:ext>
            </a:extLst>
          </p:cNvPr>
          <p:cNvSpPr txBox="1"/>
          <p:nvPr/>
        </p:nvSpPr>
        <p:spPr>
          <a:xfrm>
            <a:off x="987136" y="2783965"/>
            <a:ext cx="3657600" cy="2308324"/>
          </a:xfrm>
          <a:prstGeom prst="rect">
            <a:avLst/>
          </a:prstGeom>
          <a:solidFill>
            <a:schemeClr val="accent1">
              <a:lumMod val="40000"/>
              <a:lumOff val="60000"/>
              <a:alpha val="60000"/>
            </a:schemeClr>
          </a:solidFill>
        </p:spPr>
        <p:txBody>
          <a:bodyPr wrap="square">
            <a:spAutoFit/>
          </a:bodyPr>
          <a:lstStyle/>
          <a:p>
            <a:endParaRPr lang="ru-RU" sz="1600" b="1" dirty="0">
              <a:solidFill>
                <a:srgbClr val="0B3D5E"/>
              </a:solidFill>
              <a:latin typeface="Calibri" pitchFamily="34" charset="0"/>
              <a:ea typeface="Calibri" pitchFamily="34" charset="-122"/>
              <a:cs typeface="Calibri" pitchFamily="34" charset="-120"/>
            </a:endParaRPr>
          </a:p>
          <a:p>
            <a:r>
              <a:rPr lang="ru-RU" sz="1600" b="1" dirty="0" err="1">
                <a:solidFill>
                  <a:srgbClr val="0B3D5E"/>
                </a:solidFill>
                <a:latin typeface="Calibri" pitchFamily="34" charset="0"/>
                <a:ea typeface="Calibri" pitchFamily="34" charset="-122"/>
                <a:cs typeface="Calibri" pitchFamily="34" charset="-120"/>
              </a:rPr>
              <a:t>Values</a:t>
            </a:r>
            <a:r>
              <a:rPr lang="ru-RU" sz="1600" b="1" dirty="0">
                <a:solidFill>
                  <a:srgbClr val="0B3D5E"/>
                </a:solidFill>
                <a:latin typeface="Calibri" pitchFamily="34" charset="0"/>
                <a:ea typeface="Calibri" pitchFamily="34" charset="-122"/>
                <a:cs typeface="Calibri" pitchFamily="34" charset="-120"/>
              </a:rPr>
              <a:t> considered in the assessment:</a:t>
            </a:r>
          </a:p>
          <a:p>
            <a:pPr marL="285750" indent="-285750">
              <a:buFont typeface="Arial" panose="020B0604020202020204" pitchFamily="34" charset="0"/>
              <a:buChar char="•"/>
            </a:pPr>
            <a:r>
              <a:rPr lang="ru-RU" sz="1600" b="1" dirty="0">
                <a:solidFill>
                  <a:srgbClr val="0B3D5E"/>
                </a:solidFill>
                <a:latin typeface="Calibri" pitchFamily="34" charset="0"/>
                <a:ea typeface="Calibri" pitchFamily="34" charset="-122"/>
                <a:cs typeface="Calibri" pitchFamily="34" charset="-120"/>
              </a:rPr>
              <a:t>Free-flowing rivers</a:t>
            </a:r>
          </a:p>
          <a:p>
            <a:pPr marL="285750" indent="-285750">
              <a:buFont typeface="Arial" panose="020B0604020202020204" pitchFamily="34" charset="0"/>
              <a:buChar char="•"/>
            </a:pPr>
            <a:r>
              <a:rPr lang="en-US" sz="1600" b="1" dirty="0" err="1">
                <a:solidFill>
                  <a:srgbClr val="0B3D5E"/>
                </a:solidFill>
                <a:latin typeface="Calibri" pitchFamily="34" charset="0"/>
                <a:ea typeface="Calibri" pitchFamily="34" charset="-122"/>
                <a:cs typeface="Calibri" pitchFamily="34" charset="-120"/>
              </a:rPr>
              <a:t>Habitats of rare native fish and amphibian species</a:t>
            </a:r>
          </a:p>
          <a:p>
            <a:pPr marL="285750" indent="-285750">
              <a:buFont typeface="Arial" panose="020B0604020202020204" pitchFamily="34" charset="0"/>
              <a:buChar char="•"/>
            </a:pPr>
            <a:r>
              <a:rPr lang="en-US" sz="1600" b="1" dirty="0" err="1">
                <a:solidFill>
                  <a:srgbClr val="0B3D5E"/>
                </a:solidFill>
                <a:latin typeface="Calibri" pitchFamily="34" charset="0"/>
                <a:ea typeface="Calibri" pitchFamily="34" charset="-122"/>
                <a:cs typeface="Calibri" pitchFamily="34" charset="-120"/>
              </a:rPr>
              <a:t>Floodplain tugai forests </a:t>
            </a:r>
            <a:endParaRPr lang="en-US" sz="1600" b="1" dirty="0">
              <a:solidFill>
                <a:srgbClr val="0B3D5E"/>
              </a:solidFill>
              <a:latin typeface="Calibri" pitchFamily="34" charset="0"/>
              <a:ea typeface="Calibri" pitchFamily="34" charset="-122"/>
              <a:cs typeface="Calibri" pitchFamily="34" charset="-120"/>
            </a:endParaRPr>
          </a:p>
          <a:p>
            <a:pPr marL="285750" indent="-285750">
              <a:buFont typeface="Arial" panose="020B0604020202020204" pitchFamily="34" charset="0"/>
              <a:buChar char="•"/>
            </a:pPr>
            <a:r>
              <a:rPr lang="ru-RU" sz="1600" b="1" dirty="0">
                <a:solidFill>
                  <a:srgbClr val="0B3D5E"/>
                </a:solidFill>
                <a:latin typeface="Calibri" pitchFamily="34" charset="0"/>
                <a:ea typeface="Calibri" pitchFamily="34" charset="-122"/>
                <a:cs typeface="Calibri" pitchFamily="34" charset="-120"/>
              </a:rPr>
              <a:t>Habitats of rare mammals and birds</a:t>
            </a:r>
          </a:p>
          <a:p>
            <a:pPr marL="285750" indent="-285750">
              <a:buFont typeface="Arial" panose="020B0604020202020204" pitchFamily="34" charset="0"/>
              <a:buChar char="•"/>
            </a:pPr>
            <a:r>
              <a:rPr lang="ru-RU" sz="1600" b="1" dirty="0">
                <a:solidFill>
                  <a:srgbClr val="0B3D5E"/>
                </a:solidFill>
                <a:latin typeface="Calibri" pitchFamily="34" charset="0"/>
                <a:ea typeface="Calibri" pitchFamily="34" charset="-122"/>
                <a:cs typeface="Calibri" pitchFamily="34" charset="-120"/>
              </a:rPr>
              <a:t> Rivers flowing through protected areas and KBAs</a:t>
            </a:r>
            <a:endParaRPr lang="en-GB" dirty="0"/>
          </a:p>
        </p:txBody>
      </p:sp>
    </p:spTree>
    <p:extLst>
      <p:ext uri="{BB962C8B-B14F-4D97-AF65-F5344CB8AC3E}">
        <p14:creationId xmlns:p14="http://schemas.microsoft.com/office/powerpoint/2010/main" val="292597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bg>
      <p:bgPr>
        <a:solidFill>
          <a:srgbClr val="F7FAFB"/>
        </a:solidFill>
        <a:effectLst/>
      </p:bgPr>
    </p:bg>
    <p:spTree>
      <p:nvGrpSpPr>
        <p:cNvPr id="1" name=""/>
        <p:cNvGrpSpPr/>
        <p:nvPr/>
      </p:nvGrpSpPr>
      <p:grpSpPr>
        <a:xfrm>
          <a:off x="0" y="0"/>
          <a:ext cx="0" cy="0"/>
          <a:chOff x="0" y="0"/>
          <a:chExt cx="0" cy="0"/>
        </a:xfrm>
      </p:grpSpPr>
      <p:sp>
        <p:nvSpPr>
          <p:cNvPr id="2" name="Shape 0"/>
          <p:cNvSpPr/>
          <p:nvPr/>
        </p:nvSpPr>
        <p:spPr>
          <a:xfrm>
            <a:off x="0" y="0"/>
            <a:ext cx="320040" cy="5143500"/>
          </a:xfrm>
          <a:prstGeom prst="rect">
            <a:avLst/>
          </a:prstGeom>
          <a:solidFill>
            <a:srgbClr val="D4A017"/>
          </a:solidFill>
          <a:ln w="12700">
            <a:solidFill>
              <a:srgbClr val="D4A017"/>
            </a:solidFill>
            <a:prstDash val="solid"/>
          </a:ln>
        </p:spPr>
        <p:txBody>
          <a:bodyPr/>
          <a:lstStyle/>
          <a:p>
            <a:endParaRPr lang="en-AU"/>
          </a:p>
        </p:txBody>
      </p:sp>
      <p:sp>
        <p:nvSpPr>
          <p:cNvPr id="3" name="Shape 1"/>
          <p:cNvSpPr/>
          <p:nvPr/>
        </p:nvSpPr>
        <p:spPr>
          <a:xfrm>
            <a:off x="320040" y="0"/>
            <a:ext cx="8823960" cy="868680"/>
          </a:xfrm>
          <a:prstGeom prst="rect">
            <a:avLst/>
          </a:prstGeom>
          <a:solidFill>
            <a:srgbClr val="0B3D5E"/>
          </a:solidFill>
          <a:ln w="12700">
            <a:solidFill>
              <a:srgbClr val="0B3D5E"/>
            </a:solidFill>
            <a:prstDash val="solid"/>
          </a:ln>
        </p:spPr>
        <p:txBody>
          <a:bodyPr/>
          <a:lstStyle/>
          <a:p>
            <a:endParaRPr lang="en-AU"/>
          </a:p>
        </p:txBody>
      </p:sp>
      <p:sp>
        <p:nvSpPr>
          <p:cNvPr id="4" name="Text 2"/>
          <p:cNvSpPr/>
          <p:nvPr/>
        </p:nvSpPr>
        <p:spPr>
          <a:xfrm>
            <a:off x="457200" y="0"/>
            <a:ext cx="8503920" cy="868680"/>
          </a:xfrm>
          <a:prstGeom prst="rect">
            <a:avLst/>
          </a:prstGeom>
          <a:noFill/>
          <a:ln/>
        </p:spPr>
        <p:txBody>
          <a:bodyPr wrap="square" rtlCol="0" anchor="ctr"/>
          <a:lstStyle/>
          <a:p>
            <a:pPr marL="0" indent="0" algn="l">
              <a:buNone/>
            </a:pPr>
            <a:r>
              <a:rPr lang="en-US" sz="1900" b="1" dirty="0">
                <a:solidFill>
                  <a:srgbClr val="FFFFFF"/>
                </a:solidFill>
                <a:latin typeface="Calibri" pitchFamily="34" charset="0"/>
                <a:ea typeface="Calibri" pitchFamily="34" charset="-122"/>
                <a:cs typeface="Calibri" pitchFamily="34" charset="-120"/>
              </a:rPr>
              <a:t>✅  Priority measures to protect the BAB’s river ecosystems</a:t>
            </a:r>
            <a:endParaRPr lang="en-US" sz="1900" dirty="0"/>
          </a:p>
        </p:txBody>
      </p:sp>
      <p:sp>
        <p:nvSpPr>
          <p:cNvPr id="5" name="Shape 3"/>
          <p:cNvSpPr/>
          <p:nvPr/>
        </p:nvSpPr>
        <p:spPr>
          <a:xfrm>
            <a:off x="411480" y="1115568"/>
            <a:ext cx="475488" cy="475488"/>
          </a:xfrm>
          <a:prstGeom prst="ellipse">
            <a:avLst/>
          </a:prstGeom>
          <a:solidFill>
            <a:srgbClr val="0D7C6E"/>
          </a:solidFill>
          <a:ln w="12700">
            <a:solidFill>
              <a:srgbClr val="0D7C6E"/>
            </a:solidFill>
            <a:prstDash val="solid"/>
          </a:ln>
        </p:spPr>
        <p:txBody>
          <a:bodyPr/>
          <a:lstStyle/>
          <a:p>
            <a:endParaRPr lang="en-AU"/>
          </a:p>
        </p:txBody>
      </p:sp>
      <p:sp>
        <p:nvSpPr>
          <p:cNvPr id="6" name="Text 4"/>
          <p:cNvSpPr/>
          <p:nvPr/>
        </p:nvSpPr>
        <p:spPr>
          <a:xfrm>
            <a:off x="411480" y="1115568"/>
            <a:ext cx="475488"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7" name="Shape 5"/>
          <p:cNvSpPr/>
          <p:nvPr/>
        </p:nvSpPr>
        <p:spPr>
          <a:xfrm>
            <a:off x="932688" y="953192"/>
            <a:ext cx="3474720" cy="868680"/>
          </a:xfrm>
          <a:prstGeom prst="rect">
            <a:avLst/>
          </a:prstGeom>
          <a:solidFill>
            <a:srgbClr val="0D7C6E">
              <a:alpha val="9000"/>
            </a:srgbClr>
          </a:solidFill>
          <a:ln w="12700">
            <a:solidFill>
              <a:srgbClr val="0D7C6E">
                <a:alpha val="35000"/>
              </a:srgbClr>
            </a:solidFill>
            <a:prstDash val="solid"/>
          </a:ln>
        </p:spPr>
        <p:txBody>
          <a:bodyPr/>
          <a:lstStyle/>
          <a:p>
            <a:endParaRPr lang="en-AU"/>
          </a:p>
        </p:txBody>
      </p:sp>
      <p:sp>
        <p:nvSpPr>
          <p:cNvPr id="8" name="Text 6"/>
          <p:cNvSpPr/>
          <p:nvPr/>
        </p:nvSpPr>
        <p:spPr>
          <a:xfrm>
            <a:off x="1024128" y="1005839"/>
            <a:ext cx="3291840" cy="898329"/>
          </a:xfrm>
          <a:prstGeom prst="rect">
            <a:avLst/>
          </a:prstGeom>
          <a:noFill/>
          <a:ln/>
        </p:spPr>
        <p:txBody>
          <a:bodyPr wrap="square" rtlCol="0" anchor="ctr"/>
          <a:lstStyle/>
          <a:p>
            <a:r>
              <a:rPr lang="en-US" sz="1400" dirty="0">
                <a:solidFill>
                  <a:srgbClr val="0B2030"/>
                </a:solidFill>
                <a:latin typeface="Calibri" pitchFamily="34" charset="0"/>
                <a:ea typeface="Calibri" pitchFamily="34" charset="-122"/>
                <a:cs typeface="Calibri" pitchFamily="34" charset="-120"/>
              </a:rPr>
              <a:t>Place the last free-flowing rivers under strict protection and include all key river reaches in area-based protection programmes (protected areas)</a:t>
            </a:r>
            <a:endParaRPr lang="en-US" sz="1400" dirty="0"/>
          </a:p>
          <a:p>
            <a:pPr marL="0" indent="0">
              <a:buNone/>
            </a:pPr>
            <a:endParaRPr lang="en-US" sz="1100" dirty="0"/>
          </a:p>
        </p:txBody>
      </p:sp>
      <p:sp>
        <p:nvSpPr>
          <p:cNvPr id="9" name="Shape 7"/>
          <p:cNvSpPr/>
          <p:nvPr/>
        </p:nvSpPr>
        <p:spPr>
          <a:xfrm>
            <a:off x="411480" y="2350008"/>
            <a:ext cx="475488" cy="475488"/>
          </a:xfrm>
          <a:prstGeom prst="ellipse">
            <a:avLst/>
          </a:prstGeom>
          <a:solidFill>
            <a:srgbClr val="0D7C6E"/>
          </a:solidFill>
          <a:ln w="12700">
            <a:solidFill>
              <a:srgbClr val="0D7C6E"/>
            </a:solidFill>
            <a:prstDash val="solid"/>
          </a:ln>
        </p:spPr>
        <p:txBody>
          <a:bodyPr/>
          <a:lstStyle/>
          <a:p>
            <a:endParaRPr lang="en-AU"/>
          </a:p>
        </p:txBody>
      </p:sp>
      <p:sp>
        <p:nvSpPr>
          <p:cNvPr id="10" name="Text 8"/>
          <p:cNvSpPr/>
          <p:nvPr/>
        </p:nvSpPr>
        <p:spPr>
          <a:xfrm>
            <a:off x="411480" y="2350008"/>
            <a:ext cx="475488"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1" name="Shape 9"/>
          <p:cNvSpPr/>
          <p:nvPr/>
        </p:nvSpPr>
        <p:spPr>
          <a:xfrm>
            <a:off x="932688" y="2240280"/>
            <a:ext cx="3547872" cy="868680"/>
          </a:xfrm>
          <a:prstGeom prst="rect">
            <a:avLst/>
          </a:prstGeom>
          <a:solidFill>
            <a:srgbClr val="0D7C6E">
              <a:alpha val="9000"/>
            </a:srgbClr>
          </a:solidFill>
          <a:ln w="12700">
            <a:solidFill>
              <a:srgbClr val="0D7C6E">
                <a:alpha val="35000"/>
              </a:srgbClr>
            </a:solidFill>
            <a:prstDash val="solid"/>
          </a:ln>
        </p:spPr>
        <p:txBody>
          <a:bodyPr/>
          <a:lstStyle/>
          <a:p>
            <a:endParaRPr lang="en-AU"/>
          </a:p>
        </p:txBody>
      </p:sp>
      <p:sp>
        <p:nvSpPr>
          <p:cNvPr id="12" name="Text 10"/>
          <p:cNvSpPr/>
          <p:nvPr/>
        </p:nvSpPr>
        <p:spPr>
          <a:xfrm>
            <a:off x="1024128" y="2322576"/>
            <a:ext cx="3383280" cy="694944"/>
          </a:xfrm>
          <a:prstGeom prst="rect">
            <a:avLst/>
          </a:prstGeom>
          <a:noFill/>
          <a:ln/>
        </p:spPr>
        <p:txBody>
          <a:bodyPr wrap="square" rtlCol="0" anchor="ctr"/>
          <a:lstStyle/>
          <a:p>
            <a:pPr marL="0" indent="0">
              <a:buNone/>
            </a:pPr>
            <a:r>
              <a:rPr lang="en-US" sz="1400" dirty="0">
                <a:solidFill>
                  <a:srgbClr val="0B2030"/>
                </a:solidFill>
                <a:latin typeface="Calibri" pitchFamily="34" charset="0"/>
                <a:ea typeface="Calibri" pitchFamily="34" charset="-122"/>
                <a:cs typeface="Calibri" pitchFamily="34" charset="-120"/>
              </a:rPr>
              <a:t>Revise water- and energy-infrastructure plans to minimise basin fragmentation</a:t>
            </a:r>
            <a:endParaRPr lang="en-US" sz="1400" dirty="0"/>
          </a:p>
        </p:txBody>
      </p:sp>
      <p:sp>
        <p:nvSpPr>
          <p:cNvPr id="13" name="Shape 11"/>
          <p:cNvSpPr/>
          <p:nvPr/>
        </p:nvSpPr>
        <p:spPr>
          <a:xfrm>
            <a:off x="411480" y="3584448"/>
            <a:ext cx="475488" cy="475488"/>
          </a:xfrm>
          <a:prstGeom prst="ellipse">
            <a:avLst/>
          </a:prstGeom>
          <a:solidFill>
            <a:srgbClr val="0D7C6E"/>
          </a:solidFill>
          <a:ln w="12700">
            <a:solidFill>
              <a:srgbClr val="0D7C6E"/>
            </a:solidFill>
            <a:prstDash val="solid"/>
          </a:ln>
        </p:spPr>
        <p:txBody>
          <a:bodyPr/>
          <a:lstStyle/>
          <a:p>
            <a:endParaRPr lang="en-AU"/>
          </a:p>
        </p:txBody>
      </p:sp>
      <p:sp>
        <p:nvSpPr>
          <p:cNvPr id="14" name="Text 12"/>
          <p:cNvSpPr/>
          <p:nvPr/>
        </p:nvSpPr>
        <p:spPr>
          <a:xfrm>
            <a:off x="411480" y="3584448"/>
            <a:ext cx="475488"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5" name="Shape 13"/>
          <p:cNvSpPr/>
          <p:nvPr/>
        </p:nvSpPr>
        <p:spPr>
          <a:xfrm>
            <a:off x="932688" y="3474720"/>
            <a:ext cx="3474720" cy="694944"/>
          </a:xfrm>
          <a:prstGeom prst="rect">
            <a:avLst/>
          </a:prstGeom>
          <a:solidFill>
            <a:srgbClr val="0D7C6E">
              <a:alpha val="9000"/>
            </a:srgbClr>
          </a:solidFill>
          <a:ln w="12700">
            <a:solidFill>
              <a:srgbClr val="0D7C6E">
                <a:alpha val="35000"/>
              </a:srgbClr>
            </a:solidFill>
            <a:prstDash val="solid"/>
          </a:ln>
        </p:spPr>
        <p:txBody>
          <a:bodyPr/>
          <a:lstStyle/>
          <a:p>
            <a:endParaRPr lang="en-AU"/>
          </a:p>
        </p:txBody>
      </p:sp>
      <p:sp>
        <p:nvSpPr>
          <p:cNvPr id="16" name="Text 14"/>
          <p:cNvSpPr/>
          <p:nvPr/>
        </p:nvSpPr>
        <p:spPr>
          <a:xfrm>
            <a:off x="1024128" y="3474720"/>
            <a:ext cx="3291840" cy="694944"/>
          </a:xfrm>
          <a:prstGeom prst="rect">
            <a:avLst/>
          </a:prstGeom>
          <a:noFill/>
          <a:ln/>
        </p:spPr>
        <p:txBody>
          <a:bodyPr wrap="square" rtlCol="0" anchor="ctr"/>
          <a:lstStyle/>
          <a:p>
            <a:pPr marL="0" indent="0">
              <a:buNone/>
            </a:pPr>
            <a:r>
              <a:rPr lang="en-US" sz="1400" dirty="0" err="1">
                <a:solidFill>
                  <a:srgbClr val="0B2030"/>
                </a:solidFill>
                <a:latin typeface="Calibri" pitchFamily="34" charset="0"/>
                <a:ea typeface="Calibri" pitchFamily="34" charset="-122"/>
                <a:cs typeface="Calibri" pitchFamily="34" charset="-120"/>
              </a:rPr>
              <a:t>Develop and introduce environmental flow standards to conserve tugai forests and native fish fauna</a:t>
            </a:r>
            <a:endParaRPr lang="en-US" sz="1400" dirty="0"/>
          </a:p>
        </p:txBody>
      </p:sp>
      <p:sp>
        <p:nvSpPr>
          <p:cNvPr id="17" name="Shape 15"/>
          <p:cNvSpPr/>
          <p:nvPr/>
        </p:nvSpPr>
        <p:spPr>
          <a:xfrm>
            <a:off x="4663440" y="1115568"/>
            <a:ext cx="475488" cy="475488"/>
          </a:xfrm>
          <a:prstGeom prst="ellipse">
            <a:avLst/>
          </a:prstGeom>
          <a:solidFill>
            <a:srgbClr val="1A6B8A"/>
          </a:solidFill>
          <a:ln w="12700">
            <a:solidFill>
              <a:srgbClr val="1A6B8A"/>
            </a:solidFill>
            <a:prstDash val="solid"/>
          </a:ln>
        </p:spPr>
        <p:txBody>
          <a:bodyPr/>
          <a:lstStyle/>
          <a:p>
            <a:endParaRPr lang="en-AU"/>
          </a:p>
        </p:txBody>
      </p:sp>
      <p:sp>
        <p:nvSpPr>
          <p:cNvPr id="18" name="Text 16"/>
          <p:cNvSpPr/>
          <p:nvPr/>
        </p:nvSpPr>
        <p:spPr>
          <a:xfrm>
            <a:off x="4663440" y="1115568"/>
            <a:ext cx="475488"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9" name="Shape 17"/>
          <p:cNvSpPr/>
          <p:nvPr/>
        </p:nvSpPr>
        <p:spPr>
          <a:xfrm>
            <a:off x="5184648" y="1005840"/>
            <a:ext cx="3547872" cy="694944"/>
          </a:xfrm>
          <a:prstGeom prst="rect">
            <a:avLst/>
          </a:prstGeom>
          <a:solidFill>
            <a:srgbClr val="1A6B8A">
              <a:alpha val="9000"/>
            </a:srgbClr>
          </a:solidFill>
          <a:ln w="12700">
            <a:solidFill>
              <a:srgbClr val="1A6B8A">
                <a:alpha val="35000"/>
              </a:srgbClr>
            </a:solidFill>
            <a:prstDash val="solid"/>
          </a:ln>
        </p:spPr>
        <p:txBody>
          <a:bodyPr/>
          <a:lstStyle/>
          <a:p>
            <a:r>
              <a:rPr lang="ru-RU" sz="1400" dirty="0"/>
              <a:t>Incorporate measures to conserve freshwater biodiversity into climate adaptation programmes</a:t>
            </a:r>
            <a:endParaRPr lang="en-GB" sz="1400" dirty="0"/>
          </a:p>
        </p:txBody>
      </p:sp>
      <p:sp>
        <p:nvSpPr>
          <p:cNvPr id="20" name="Text 18"/>
          <p:cNvSpPr/>
          <p:nvPr/>
        </p:nvSpPr>
        <p:spPr>
          <a:xfrm>
            <a:off x="5276088" y="1005840"/>
            <a:ext cx="3364992" cy="694944"/>
          </a:xfrm>
          <a:prstGeom prst="rect">
            <a:avLst/>
          </a:prstGeom>
          <a:noFill/>
          <a:ln/>
        </p:spPr>
        <p:txBody>
          <a:bodyPr wrap="square" rtlCol="0" anchor="ctr"/>
          <a:lstStyle/>
          <a:p>
            <a:pPr marL="0" indent="0">
              <a:buNone/>
            </a:pPr>
            <a:endParaRPr lang="en-US" sz="1100" dirty="0"/>
          </a:p>
        </p:txBody>
      </p:sp>
      <p:sp>
        <p:nvSpPr>
          <p:cNvPr id="21" name="Shape 19"/>
          <p:cNvSpPr/>
          <p:nvPr/>
        </p:nvSpPr>
        <p:spPr>
          <a:xfrm>
            <a:off x="4663440" y="2350008"/>
            <a:ext cx="475488" cy="475488"/>
          </a:xfrm>
          <a:prstGeom prst="ellipse">
            <a:avLst/>
          </a:prstGeom>
          <a:solidFill>
            <a:srgbClr val="1A6B8A"/>
          </a:solidFill>
          <a:ln w="12700">
            <a:solidFill>
              <a:srgbClr val="1A6B8A"/>
            </a:solidFill>
            <a:prstDash val="solid"/>
          </a:ln>
        </p:spPr>
        <p:txBody>
          <a:bodyPr/>
          <a:lstStyle/>
          <a:p>
            <a:endParaRPr lang="en-AU"/>
          </a:p>
        </p:txBody>
      </p:sp>
      <p:sp>
        <p:nvSpPr>
          <p:cNvPr id="22" name="Text 20"/>
          <p:cNvSpPr/>
          <p:nvPr/>
        </p:nvSpPr>
        <p:spPr>
          <a:xfrm>
            <a:off x="4663440" y="2350008"/>
            <a:ext cx="475488"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23" name="Shape 21"/>
          <p:cNvSpPr/>
          <p:nvPr/>
        </p:nvSpPr>
        <p:spPr>
          <a:xfrm>
            <a:off x="5184648" y="2240280"/>
            <a:ext cx="3547872" cy="694944"/>
          </a:xfrm>
          <a:prstGeom prst="rect">
            <a:avLst/>
          </a:prstGeom>
          <a:solidFill>
            <a:srgbClr val="1A6B8A">
              <a:alpha val="9000"/>
            </a:srgbClr>
          </a:solidFill>
          <a:ln w="12700">
            <a:solidFill>
              <a:srgbClr val="1A6B8A">
                <a:alpha val="35000"/>
              </a:srgbClr>
            </a:solidFill>
            <a:prstDash val="solid"/>
          </a:ln>
        </p:spPr>
        <p:txBody>
          <a:bodyPr/>
          <a:lstStyle/>
          <a:p>
            <a:endParaRPr lang="en-AU"/>
          </a:p>
        </p:txBody>
      </p:sp>
      <p:sp>
        <p:nvSpPr>
          <p:cNvPr id="24" name="Text 22"/>
          <p:cNvSpPr/>
          <p:nvPr/>
        </p:nvSpPr>
        <p:spPr>
          <a:xfrm>
            <a:off x="5276088" y="2240280"/>
            <a:ext cx="3364992" cy="694944"/>
          </a:xfrm>
          <a:prstGeom prst="rect">
            <a:avLst/>
          </a:prstGeom>
          <a:noFill/>
          <a:ln/>
        </p:spPr>
        <p:txBody>
          <a:bodyPr wrap="square" rtlCol="0" anchor="ctr"/>
          <a:lstStyle/>
          <a:p>
            <a:pPr marL="0" indent="0">
              <a:buNone/>
            </a:pPr>
            <a:r>
              <a:rPr lang="en-US" sz="1400" dirty="0">
                <a:solidFill>
                  <a:srgbClr val="0B2030"/>
                </a:solidFill>
                <a:latin typeface="Calibri" pitchFamily="34" charset="0"/>
                <a:ea typeface="Calibri" pitchFamily="34" charset="-122"/>
                <a:cs typeface="Calibri" pitchFamily="34" charset="-120"/>
              </a:rPr>
              <a:t>Update IUCN and Red Book of Kazakhstan assessments for native fish fauna in light of new threats</a:t>
            </a:r>
            <a:endParaRPr lang="en-US" sz="1400" dirty="0"/>
          </a:p>
        </p:txBody>
      </p:sp>
      <p:sp>
        <p:nvSpPr>
          <p:cNvPr id="25" name="Shape 23"/>
          <p:cNvSpPr/>
          <p:nvPr/>
        </p:nvSpPr>
        <p:spPr>
          <a:xfrm>
            <a:off x="4663440" y="3584448"/>
            <a:ext cx="475488" cy="475488"/>
          </a:xfrm>
          <a:prstGeom prst="ellipse">
            <a:avLst/>
          </a:prstGeom>
          <a:solidFill>
            <a:srgbClr val="1A6B8A"/>
          </a:solidFill>
          <a:ln w="12700">
            <a:solidFill>
              <a:srgbClr val="1A6B8A"/>
            </a:solidFill>
            <a:prstDash val="solid"/>
          </a:ln>
        </p:spPr>
        <p:txBody>
          <a:bodyPr/>
          <a:lstStyle/>
          <a:p>
            <a:endParaRPr lang="en-AU"/>
          </a:p>
        </p:txBody>
      </p:sp>
      <p:sp>
        <p:nvSpPr>
          <p:cNvPr id="26" name="Text 24"/>
          <p:cNvSpPr/>
          <p:nvPr/>
        </p:nvSpPr>
        <p:spPr>
          <a:xfrm>
            <a:off x="4663440" y="3584448"/>
            <a:ext cx="475488"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27" name="Shape 25"/>
          <p:cNvSpPr/>
          <p:nvPr/>
        </p:nvSpPr>
        <p:spPr>
          <a:xfrm>
            <a:off x="5184648" y="3474720"/>
            <a:ext cx="3547872" cy="694944"/>
          </a:xfrm>
          <a:prstGeom prst="rect">
            <a:avLst/>
          </a:prstGeom>
          <a:solidFill>
            <a:srgbClr val="1A6B8A">
              <a:alpha val="9000"/>
            </a:srgbClr>
          </a:solidFill>
          <a:ln w="12700">
            <a:solidFill>
              <a:srgbClr val="1A6B8A">
                <a:alpha val="35000"/>
              </a:srgbClr>
            </a:solidFill>
            <a:prstDash val="solid"/>
          </a:ln>
        </p:spPr>
        <p:txBody>
          <a:bodyPr/>
          <a:lstStyle/>
          <a:p>
            <a:endParaRPr lang="en-AU"/>
          </a:p>
        </p:txBody>
      </p:sp>
      <p:sp>
        <p:nvSpPr>
          <p:cNvPr id="28" name="Text 26"/>
          <p:cNvSpPr/>
          <p:nvPr/>
        </p:nvSpPr>
        <p:spPr>
          <a:xfrm>
            <a:off x="5276088" y="3474720"/>
            <a:ext cx="3364992" cy="694944"/>
          </a:xfrm>
          <a:prstGeom prst="rect">
            <a:avLst/>
          </a:prstGeom>
          <a:noFill/>
          <a:ln/>
        </p:spPr>
        <p:txBody>
          <a:bodyPr wrap="square" rtlCol="0" anchor="ctr"/>
          <a:lstStyle/>
          <a:p>
            <a:pPr marL="0" indent="0">
              <a:buNone/>
            </a:pPr>
            <a:r>
              <a:rPr lang="en-US" sz="1400" dirty="0">
                <a:solidFill>
                  <a:srgbClr val="0B2030"/>
                </a:solidFill>
                <a:latin typeface="Calibri" pitchFamily="34" charset="0"/>
                <a:ea typeface="Calibri" pitchFamily="34" charset="-122"/>
                <a:cs typeface="Calibri" pitchFamily="34" charset="-120"/>
              </a:rPr>
              <a:t>Urgently inventory river ecosystems and establish a biodiversity monitoring system</a:t>
            </a:r>
            <a:endParaRPr lang="en-US" sz="1400" dirty="0"/>
          </a:p>
        </p:txBody>
      </p:sp>
      <p:sp>
        <p:nvSpPr>
          <p:cNvPr id="29" name="Shape 27"/>
          <p:cNvSpPr/>
          <p:nvPr/>
        </p:nvSpPr>
        <p:spPr>
          <a:xfrm>
            <a:off x="320040" y="4736592"/>
            <a:ext cx="8823960" cy="393192"/>
          </a:xfrm>
          <a:prstGeom prst="rect">
            <a:avLst/>
          </a:prstGeom>
          <a:solidFill>
            <a:srgbClr val="0D7C6E"/>
          </a:solidFill>
          <a:ln w="12700">
            <a:solidFill>
              <a:srgbClr val="0D7C6E"/>
            </a:solidFill>
            <a:prstDash val="solid"/>
          </a:ln>
        </p:spPr>
        <p:txBody>
          <a:bodyPr/>
          <a:lstStyle/>
          <a:p>
            <a:endParaRPr lang="en-AU"/>
          </a:p>
        </p:txBody>
      </p:sp>
      <p:sp>
        <p:nvSpPr>
          <p:cNvPr id="30" name="Text 28"/>
          <p:cNvSpPr/>
          <p:nvPr/>
        </p:nvSpPr>
        <p:spPr>
          <a:xfrm>
            <a:off x="320040" y="4736592"/>
            <a:ext cx="8823960" cy="393192"/>
          </a:xfrm>
          <a:prstGeom prst="rect">
            <a:avLst/>
          </a:prstGeom>
          <a:noFill/>
          <a:ln/>
        </p:spPr>
        <p:txBody>
          <a:bodyPr wrap="square" rtlCol="0" anchor="ctr"/>
          <a:lstStyle/>
          <a:p>
            <a:pPr marL="0" indent="0" algn="ctr">
              <a:buNone/>
            </a:pPr>
            <a:r>
              <a:rPr lang="en-US" b="1" i="1" dirty="0">
                <a:solidFill>
                  <a:srgbClr val="FFFFFF"/>
                </a:solidFill>
                <a:latin typeface="Calibri" pitchFamily="34" charset="0"/>
                <a:ea typeface="Calibri" pitchFamily="34" charset="-122"/>
                <a:cs typeface="Calibri" pitchFamily="34" charset="-120"/>
              </a:rPr>
              <a:t>The time to act is now – before the rivers become history</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bg>
      <p:bgPr>
        <a:solidFill>
          <a:srgbClr val="0B3D5E"/>
        </a:solidFill>
        <a:effectLst/>
      </p:bgPr>
    </p:bg>
    <p:spTree>
      <p:nvGrpSpPr>
        <p:cNvPr id="1" name=""/>
        <p:cNvGrpSpPr/>
        <p:nvPr/>
      </p:nvGrpSpPr>
      <p:grpSpPr>
        <a:xfrm>
          <a:off x="0" y="0"/>
          <a:ext cx="0" cy="0"/>
          <a:chOff x="0" y="0"/>
          <a:chExt cx="0" cy="0"/>
        </a:xfrm>
      </p:grpSpPr>
      <p:sp>
        <p:nvSpPr>
          <p:cNvPr id="2" name="Shape 0"/>
          <p:cNvSpPr/>
          <p:nvPr/>
        </p:nvSpPr>
        <p:spPr>
          <a:xfrm>
            <a:off x="0" y="0"/>
            <a:ext cx="9144000" cy="73152"/>
          </a:xfrm>
          <a:prstGeom prst="rect">
            <a:avLst/>
          </a:prstGeom>
          <a:solidFill>
            <a:srgbClr val="0D7C6E"/>
          </a:solidFill>
          <a:ln w="12700">
            <a:solidFill>
              <a:srgbClr val="0D7C6E"/>
            </a:solidFill>
            <a:prstDash val="solid"/>
          </a:ln>
        </p:spPr>
        <p:txBody>
          <a:bodyPr/>
          <a:lstStyle/>
          <a:p>
            <a:endParaRPr lang="en-AU"/>
          </a:p>
        </p:txBody>
      </p:sp>
      <p:sp>
        <p:nvSpPr>
          <p:cNvPr id="3" name="Shape 1"/>
          <p:cNvSpPr/>
          <p:nvPr/>
        </p:nvSpPr>
        <p:spPr>
          <a:xfrm>
            <a:off x="0" y="5070348"/>
            <a:ext cx="9144000" cy="73152"/>
          </a:xfrm>
          <a:prstGeom prst="rect">
            <a:avLst/>
          </a:prstGeom>
          <a:solidFill>
            <a:srgbClr val="0D7C6E"/>
          </a:solidFill>
          <a:ln w="12700">
            <a:solidFill>
              <a:srgbClr val="0D7C6E"/>
            </a:solidFill>
            <a:prstDash val="solid"/>
          </a:ln>
        </p:spPr>
        <p:txBody>
          <a:bodyPr/>
          <a:lstStyle/>
          <a:p>
            <a:endParaRPr lang="en-AU"/>
          </a:p>
        </p:txBody>
      </p:sp>
      <p:sp>
        <p:nvSpPr>
          <p:cNvPr id="4" name="Shape 2"/>
          <p:cNvSpPr/>
          <p:nvPr/>
        </p:nvSpPr>
        <p:spPr>
          <a:xfrm>
            <a:off x="5486400" y="584781"/>
            <a:ext cx="3657600" cy="3657600"/>
          </a:xfrm>
          <a:prstGeom prst="ellipse">
            <a:avLst/>
          </a:prstGeom>
          <a:solidFill>
            <a:srgbClr val="1A6B8A">
              <a:alpha val="40000"/>
            </a:srgbClr>
          </a:solidFill>
          <a:ln w="12700">
            <a:solidFill>
              <a:srgbClr val="1A6B8A">
                <a:alpha val="40000"/>
              </a:srgbClr>
            </a:solidFill>
            <a:prstDash val="solid"/>
          </a:ln>
        </p:spPr>
        <p:txBody>
          <a:bodyPr/>
          <a:lstStyle/>
          <a:p>
            <a:endParaRPr lang="en-AU"/>
          </a:p>
        </p:txBody>
      </p:sp>
      <p:sp>
        <p:nvSpPr>
          <p:cNvPr id="5" name="Shape 3"/>
          <p:cNvSpPr/>
          <p:nvPr/>
        </p:nvSpPr>
        <p:spPr>
          <a:xfrm>
            <a:off x="6858000" y="1371600"/>
            <a:ext cx="2286000" cy="2286000"/>
          </a:xfrm>
          <a:prstGeom prst="ellipse">
            <a:avLst/>
          </a:prstGeom>
          <a:solidFill>
            <a:srgbClr val="0D7C6E">
              <a:alpha val="45000"/>
            </a:srgbClr>
          </a:solidFill>
          <a:ln w="12700">
            <a:solidFill>
              <a:srgbClr val="0D7C6E">
                <a:alpha val="45000"/>
              </a:srgbClr>
            </a:solidFill>
            <a:prstDash val="solid"/>
          </a:ln>
        </p:spPr>
        <p:txBody>
          <a:bodyPr/>
          <a:lstStyle/>
          <a:p>
            <a:endParaRPr lang="en-AU"/>
          </a:p>
        </p:txBody>
      </p:sp>
      <p:sp>
        <p:nvSpPr>
          <p:cNvPr id="6" name="Text 4"/>
          <p:cNvSpPr/>
          <p:nvPr/>
        </p:nvSpPr>
        <p:spPr>
          <a:xfrm>
            <a:off x="457200" y="457200"/>
            <a:ext cx="5669280" cy="685800"/>
          </a:xfrm>
          <a:prstGeom prst="rect">
            <a:avLst/>
          </a:prstGeom>
          <a:noFill/>
          <a:ln/>
        </p:spPr>
        <p:txBody>
          <a:bodyPr wrap="square" rtlCol="0" anchor="ctr"/>
          <a:lstStyle/>
          <a:p>
            <a:pPr marL="0" indent="0" algn="l">
              <a:buNone/>
            </a:pPr>
            <a:r>
              <a:rPr lang="en-US" sz="2600" b="1" dirty="0">
                <a:solidFill>
                  <a:srgbClr val="FFFFFF"/>
                </a:solidFill>
                <a:latin typeface="Calibri" pitchFamily="34" charset="0"/>
                <a:ea typeface="Calibri" pitchFamily="34" charset="-122"/>
                <a:cs typeface="Calibri" pitchFamily="34" charset="-120"/>
              </a:rPr>
              <a:t>Thank you for your attention!</a:t>
            </a:r>
            <a:endParaRPr lang="en-US" sz="2600" dirty="0"/>
          </a:p>
        </p:txBody>
      </p:sp>
      <p:sp>
        <p:nvSpPr>
          <p:cNvPr id="7" name="Text 5"/>
          <p:cNvSpPr/>
          <p:nvPr/>
        </p:nvSpPr>
        <p:spPr>
          <a:xfrm>
            <a:off x="457200" y="1188720"/>
            <a:ext cx="5486400" cy="822960"/>
          </a:xfrm>
          <a:prstGeom prst="rect">
            <a:avLst/>
          </a:prstGeom>
          <a:noFill/>
          <a:ln/>
        </p:spPr>
        <p:txBody>
          <a:bodyPr wrap="square" rtlCol="0" anchor="ctr"/>
          <a:lstStyle/>
          <a:p>
            <a:pPr marL="0" indent="0" algn="l">
              <a:buNone/>
            </a:pPr>
            <a:r>
              <a:rPr lang="en-US" sz="1300" i="1" dirty="0">
                <a:solidFill>
                  <a:srgbClr val="C2E5DF"/>
                </a:solidFill>
                <a:latin typeface="Calibri" pitchFamily="34" charset="0"/>
                <a:ea typeface="Calibri" pitchFamily="34" charset="-122"/>
                <a:cs typeface="Calibri" pitchFamily="34" charset="-120"/>
              </a:rPr>
              <a:t>Hydropower and river ecosystems:</a:t>
            </a:r>
            <a:endParaRPr lang="en-US" sz="1300" dirty="0"/>
          </a:p>
          <a:p>
            <a:pPr marL="0" indent="0" algn="l">
              <a:buNone/>
            </a:pPr>
            <a:r>
              <a:rPr lang="en-US" sz="1300" i="1" dirty="0">
                <a:solidFill>
                  <a:srgbClr val="C2E5DF"/>
                </a:solidFill>
                <a:latin typeface="Calibri" pitchFamily="34" charset="0"/>
                <a:ea typeface="Calibri" pitchFamily="34" charset="-122"/>
                <a:cs typeface="Calibri" pitchFamily="34" charset="-120"/>
              </a:rPr>
              <a:t>a rapid rise in risks to biodiversity</a:t>
            </a:r>
            <a:endParaRPr lang="en-US" sz="1300" dirty="0"/>
          </a:p>
        </p:txBody>
      </p:sp>
      <p:sp>
        <p:nvSpPr>
          <p:cNvPr id="8" name="Shape 6"/>
          <p:cNvSpPr/>
          <p:nvPr/>
        </p:nvSpPr>
        <p:spPr>
          <a:xfrm>
            <a:off x="63730" y="1905000"/>
            <a:ext cx="5364481" cy="2804160"/>
          </a:xfrm>
          <a:prstGeom prst="rect">
            <a:avLst/>
          </a:prstGeom>
          <a:solidFill>
            <a:srgbClr val="FFFFFF">
              <a:alpha val="92000"/>
            </a:srgbClr>
          </a:solidFill>
          <a:ln w="12700">
            <a:solidFill>
              <a:srgbClr val="C5DCE8">
                <a:alpha val="50000"/>
              </a:srgbClr>
            </a:solidFill>
            <a:prstDash val="solid"/>
          </a:ln>
        </p:spPr>
        <p:txBody>
          <a:bodyPr/>
          <a:lstStyle/>
          <a:p>
            <a:endParaRPr lang="en-AU"/>
          </a:p>
        </p:txBody>
      </p:sp>
      <p:sp>
        <p:nvSpPr>
          <p:cNvPr id="9" name="Text 7"/>
          <p:cNvSpPr/>
          <p:nvPr/>
        </p:nvSpPr>
        <p:spPr>
          <a:xfrm>
            <a:off x="640080" y="2286000"/>
            <a:ext cx="1097280" cy="347472"/>
          </a:xfrm>
          <a:prstGeom prst="rect">
            <a:avLst/>
          </a:prstGeom>
          <a:noFill/>
          <a:ln/>
        </p:spPr>
        <p:txBody>
          <a:bodyPr wrap="square" rtlCol="0" anchor="ctr"/>
          <a:lstStyle/>
          <a:p>
            <a:pPr marL="0" indent="0">
              <a:buNone/>
            </a:pPr>
            <a:r>
              <a:rPr lang="en-US" sz="1200" b="1" dirty="0">
                <a:solidFill>
                  <a:srgbClr val="D4A017"/>
                </a:solidFill>
                <a:latin typeface="Calibri" pitchFamily="34" charset="0"/>
                <a:ea typeface="Calibri" pitchFamily="34" charset="-122"/>
                <a:cs typeface="Calibri" pitchFamily="34" charset="-120"/>
              </a:rPr>
              <a:t>📧  Email:</a:t>
            </a:r>
            <a:endParaRPr lang="en-US" sz="1200" dirty="0"/>
          </a:p>
        </p:txBody>
      </p:sp>
      <p:sp>
        <p:nvSpPr>
          <p:cNvPr id="10" name="Text 8"/>
          <p:cNvSpPr/>
          <p:nvPr/>
        </p:nvSpPr>
        <p:spPr>
          <a:xfrm>
            <a:off x="1783080" y="2286000"/>
            <a:ext cx="3474720" cy="347472"/>
          </a:xfrm>
          <a:prstGeom prst="rect">
            <a:avLst/>
          </a:prstGeom>
          <a:noFill/>
          <a:ln/>
        </p:spPr>
        <p:txBody>
          <a:bodyPr wrap="square" rtlCol="0" anchor="ctr"/>
          <a:lstStyle/>
          <a:p>
            <a:pPr marL="0" indent="0">
              <a:buNone/>
            </a:pPr>
            <a:r>
              <a:rPr lang="en-US" sz="1200" dirty="0">
                <a:solidFill>
                  <a:schemeClr val="accent1"/>
                </a:solidFill>
                <a:latin typeface="Calibri" pitchFamily="34" charset="0"/>
                <a:ea typeface="Calibri" pitchFamily="34" charset="-122"/>
                <a:cs typeface="Calibri" pitchFamily="34" charset="-120"/>
              </a:rPr>
              <a:t>coalition@riverswithoutboundaries.org</a:t>
            </a:r>
          </a:p>
          <a:p>
            <a:pPr marL="0" indent="0">
              <a:buNone/>
            </a:pPr>
            <a:r>
              <a:rPr lang="en-US" sz="1200" dirty="0">
                <a:solidFill>
                  <a:schemeClr val="accent1"/>
                </a:solidFill>
                <a:latin typeface="Calibri" pitchFamily="34" charset="0"/>
                <a:ea typeface="Calibri" pitchFamily="34" charset="-122"/>
                <a:cs typeface="Calibri" pitchFamily="34" charset="-120"/>
              </a:rPr>
              <a:t>esimonovster@gmail.com</a:t>
            </a:r>
            <a:endParaRPr lang="en-US" sz="1200" dirty="0">
              <a:solidFill>
                <a:schemeClr val="accent1"/>
              </a:solidFill>
            </a:endParaRPr>
          </a:p>
        </p:txBody>
      </p:sp>
      <p:sp>
        <p:nvSpPr>
          <p:cNvPr id="11" name="Text 9"/>
          <p:cNvSpPr/>
          <p:nvPr/>
        </p:nvSpPr>
        <p:spPr>
          <a:xfrm>
            <a:off x="640080" y="2697480"/>
            <a:ext cx="1371600" cy="347472"/>
          </a:xfrm>
          <a:prstGeom prst="rect">
            <a:avLst/>
          </a:prstGeom>
          <a:noFill/>
          <a:ln/>
        </p:spPr>
        <p:txBody>
          <a:bodyPr wrap="square" rtlCol="0" anchor="ctr"/>
          <a:lstStyle/>
          <a:p>
            <a:pPr marL="0" indent="0">
              <a:buNone/>
            </a:pPr>
            <a:r>
              <a:rPr lang="en-US" sz="1200" b="1" dirty="0">
                <a:solidFill>
                  <a:srgbClr val="D4A017"/>
                </a:solidFill>
                <a:latin typeface="Calibri" pitchFamily="34" charset="0"/>
                <a:ea typeface="Calibri" pitchFamily="34" charset="-122"/>
                <a:cs typeface="Calibri" pitchFamily="34" charset="-120"/>
              </a:rPr>
              <a:t>🌐  Website:</a:t>
            </a:r>
            <a:endParaRPr lang="en-US" sz="1200" dirty="0"/>
          </a:p>
        </p:txBody>
      </p:sp>
      <p:sp>
        <p:nvSpPr>
          <p:cNvPr id="12" name="Text 10"/>
          <p:cNvSpPr/>
          <p:nvPr/>
        </p:nvSpPr>
        <p:spPr>
          <a:xfrm>
            <a:off x="2148840" y="2697480"/>
            <a:ext cx="3108960" cy="347472"/>
          </a:xfrm>
          <a:prstGeom prst="rect">
            <a:avLst/>
          </a:prstGeom>
          <a:noFill/>
          <a:ln/>
        </p:spPr>
        <p:txBody>
          <a:bodyPr wrap="square" rtlCol="0" anchor="ctr"/>
          <a:lstStyle/>
          <a:p>
            <a:pPr marL="0" indent="0">
              <a:buNone/>
            </a:pPr>
            <a:r>
              <a:rPr lang="en-US" sz="1200" dirty="0">
                <a:solidFill>
                  <a:schemeClr val="accent1"/>
                </a:solidFill>
                <a:latin typeface="Calibri" pitchFamily="34" charset="0"/>
                <a:ea typeface="Calibri" pitchFamily="34" charset="-122"/>
                <a:cs typeface="Calibri" pitchFamily="34" charset="-120"/>
              </a:rPr>
              <a:t>www.</a:t>
            </a:r>
            <a:r>
              <a:rPr lang="en-GB" sz="1200" dirty="0" err="1">
                <a:solidFill>
                  <a:schemeClr val="accent1"/>
                </a:solidFill>
                <a:latin typeface="Calibri" pitchFamily="34" charset="0"/>
                <a:ea typeface="Calibri" pitchFamily="34" charset="-122"/>
                <a:cs typeface="Calibri" pitchFamily="34" charset="-120"/>
              </a:rPr>
              <a:t>transrivers</a:t>
            </a:r>
            <a:r>
              <a:rPr lang="en-US" sz="1200" dirty="0">
                <a:solidFill>
                  <a:schemeClr val="accent1"/>
                </a:solidFill>
                <a:latin typeface="Calibri" pitchFamily="34" charset="0"/>
                <a:ea typeface="Calibri" pitchFamily="34" charset="-122"/>
                <a:cs typeface="Calibri" pitchFamily="34" charset="-120"/>
              </a:rPr>
              <a:t>.org, https://rivers.help/</a:t>
            </a:r>
            <a:endParaRPr lang="en-US" sz="1200" dirty="0">
              <a:solidFill>
                <a:schemeClr val="accent1"/>
              </a:solidFill>
            </a:endParaRPr>
          </a:p>
        </p:txBody>
      </p:sp>
      <p:sp>
        <p:nvSpPr>
          <p:cNvPr id="13" name="Text 11"/>
          <p:cNvSpPr/>
          <p:nvPr/>
        </p:nvSpPr>
        <p:spPr>
          <a:xfrm>
            <a:off x="640080" y="3108960"/>
            <a:ext cx="1554480" cy="347472"/>
          </a:xfrm>
          <a:prstGeom prst="rect">
            <a:avLst/>
          </a:prstGeom>
          <a:noFill/>
          <a:ln/>
        </p:spPr>
        <p:txBody>
          <a:bodyPr wrap="square" rtlCol="0" anchor="ctr"/>
          <a:lstStyle/>
          <a:p>
            <a:pPr marL="0" indent="0">
              <a:buNone/>
            </a:pPr>
            <a:r>
              <a:rPr lang="en-US" sz="1200" b="1" dirty="0">
                <a:solidFill>
                  <a:srgbClr val="D4A017"/>
                </a:solidFill>
                <a:latin typeface="Calibri" pitchFamily="34" charset="0"/>
                <a:ea typeface="Calibri" pitchFamily="34" charset="-122"/>
                <a:cs typeface="Calibri" pitchFamily="34" charset="-120"/>
              </a:rPr>
              <a:t>👤  Authors:</a:t>
            </a:r>
            <a:endParaRPr lang="en-US" sz="1200" dirty="0"/>
          </a:p>
        </p:txBody>
      </p:sp>
      <p:sp>
        <p:nvSpPr>
          <p:cNvPr id="14" name="Text 12"/>
          <p:cNvSpPr/>
          <p:nvPr/>
        </p:nvSpPr>
        <p:spPr>
          <a:xfrm>
            <a:off x="2148840" y="3108960"/>
            <a:ext cx="3108960" cy="347472"/>
          </a:xfrm>
          <a:prstGeom prst="rect">
            <a:avLst/>
          </a:prstGeom>
          <a:noFill/>
          <a:ln/>
        </p:spPr>
        <p:txBody>
          <a:bodyPr wrap="square" rtlCol="0" anchor="ctr"/>
          <a:lstStyle/>
          <a:p>
            <a:pPr marL="0" indent="0">
              <a:buNone/>
            </a:pPr>
            <a:r>
              <a:rPr lang="ru-RU" sz="1200" b="1" dirty="0">
                <a:solidFill>
                  <a:schemeClr val="accent1"/>
                </a:solidFill>
                <a:latin typeface="Calibri" pitchFamily="34" charset="0"/>
                <a:ea typeface="Calibri" pitchFamily="34" charset="-122"/>
                <a:cs typeface="Calibri" pitchFamily="34" charset="-120"/>
              </a:rPr>
              <a:t>Eugene Simonov, Alexander Kolotov, Eugene Egidarev</a:t>
            </a:r>
            <a:endParaRPr lang="en-US" sz="1200" b="1" dirty="0">
              <a:solidFill>
                <a:schemeClr val="accent1"/>
              </a:solidFill>
            </a:endParaRPr>
          </a:p>
        </p:txBody>
      </p:sp>
      <p:sp>
        <p:nvSpPr>
          <p:cNvPr id="15" name="Text 13"/>
          <p:cNvSpPr/>
          <p:nvPr/>
        </p:nvSpPr>
        <p:spPr>
          <a:xfrm>
            <a:off x="640080" y="3520440"/>
            <a:ext cx="1737360" cy="347472"/>
          </a:xfrm>
          <a:prstGeom prst="rect">
            <a:avLst/>
          </a:prstGeom>
          <a:noFill/>
          <a:ln/>
        </p:spPr>
        <p:txBody>
          <a:bodyPr wrap="square" rtlCol="0" anchor="ctr"/>
          <a:lstStyle/>
          <a:p>
            <a:pPr marL="0" indent="0">
              <a:buNone/>
            </a:pPr>
            <a:r>
              <a:rPr lang="en-US" sz="1200" b="1" dirty="0">
                <a:solidFill>
                  <a:srgbClr val="D4A017"/>
                </a:solidFill>
                <a:latin typeface="Calibri" pitchFamily="34" charset="0"/>
                <a:ea typeface="Calibri" pitchFamily="34" charset="-122"/>
                <a:cs typeface="Calibri" pitchFamily="34" charset="-120"/>
              </a:rPr>
              <a:t>🏢  Organization:</a:t>
            </a:r>
            <a:endParaRPr lang="en-US" sz="1200" dirty="0"/>
          </a:p>
        </p:txBody>
      </p:sp>
      <p:sp>
        <p:nvSpPr>
          <p:cNvPr id="16" name="Text 14"/>
          <p:cNvSpPr/>
          <p:nvPr/>
        </p:nvSpPr>
        <p:spPr>
          <a:xfrm>
            <a:off x="2194560" y="3520440"/>
            <a:ext cx="3063240" cy="347472"/>
          </a:xfrm>
          <a:prstGeom prst="rect">
            <a:avLst/>
          </a:prstGeom>
          <a:noFill/>
          <a:ln/>
        </p:spPr>
        <p:txBody>
          <a:bodyPr wrap="square" rtlCol="0" anchor="ctr"/>
          <a:lstStyle/>
          <a:p>
            <a:pPr marL="0" indent="0">
              <a:buNone/>
            </a:pPr>
            <a:r>
              <a:rPr lang="ru-RU" sz="1200" dirty="0">
                <a:solidFill>
                  <a:schemeClr val="accent1"/>
                </a:solidFill>
                <a:latin typeface="Calibri" pitchFamily="34" charset="0"/>
                <a:ea typeface="Calibri" pitchFamily="34" charset="-122"/>
                <a:cs typeface="Calibri" pitchFamily="34" charset="-120"/>
              </a:rPr>
              <a:t>Rivers without Boundaries Public Fund </a:t>
            </a:r>
            <a:endParaRPr lang="en-US" sz="1200" dirty="0">
              <a:solidFill>
                <a:schemeClr val="accent1"/>
              </a:solidFill>
            </a:endParaRPr>
          </a:p>
        </p:txBody>
      </p:sp>
      <p:sp>
        <p:nvSpPr>
          <p:cNvPr id="17" name="Text 15"/>
          <p:cNvSpPr/>
          <p:nvPr/>
        </p:nvSpPr>
        <p:spPr>
          <a:xfrm>
            <a:off x="457200" y="4709160"/>
            <a:ext cx="8229600" cy="320040"/>
          </a:xfrm>
          <a:prstGeom prst="rect">
            <a:avLst/>
          </a:prstGeom>
          <a:noFill/>
          <a:ln/>
        </p:spPr>
        <p:txBody>
          <a:bodyPr wrap="square" rtlCol="0" anchor="ctr"/>
          <a:lstStyle/>
          <a:p>
            <a:pPr marL="0" indent="0" algn="ctr">
              <a:buNone/>
            </a:pPr>
            <a:r>
              <a:rPr lang="en-US" sz="900" kern="0" spc="100" dirty="0">
                <a:solidFill>
                  <a:srgbClr val="C5DCE8"/>
                </a:solidFill>
                <a:latin typeface="Calibri" pitchFamily="34" charset="0"/>
                <a:ea typeface="Calibri" pitchFamily="34" charset="-122"/>
                <a:cs typeface="Calibri" pitchFamily="34" charset="-120"/>
              </a:rPr>
              <a:t>Balkhash-Alakol Basin · Central Asia · Biodiversity · Renewables</a:t>
            </a:r>
            <a:endParaRPr lang="en-US" sz="900" dirty="0"/>
          </a:p>
        </p:txBody>
      </p:sp>
      <p:sp>
        <p:nvSpPr>
          <p:cNvPr id="18" name="Text 14">
            <a:extLst>
              <a:ext uri="{FF2B5EF4-FFF2-40B4-BE49-F238E27FC236}">
                <a16:creationId xmlns:a16="http://schemas.microsoft.com/office/drawing/2014/main" id="{A0D6D4AD-77EB-4866-0F66-0F82C903BC31}"/>
              </a:ext>
            </a:extLst>
          </p:cNvPr>
          <p:cNvSpPr/>
          <p:nvPr/>
        </p:nvSpPr>
        <p:spPr>
          <a:xfrm>
            <a:off x="192581" y="3830901"/>
            <a:ext cx="5065220" cy="822960"/>
          </a:xfrm>
          <a:prstGeom prst="rect">
            <a:avLst/>
          </a:prstGeom>
          <a:noFill/>
          <a:ln/>
        </p:spPr>
        <p:txBody>
          <a:bodyPr wrap="square" rtlCol="0" anchor="ctr"/>
          <a:lstStyle/>
          <a:p>
            <a:r>
              <a:rPr lang="ru-RU" sz="1200" dirty="0">
                <a:solidFill>
                  <a:schemeClr val="accent1"/>
                </a:solidFill>
                <a:latin typeface="Calibri" pitchFamily="34" charset="0"/>
                <a:ea typeface="Calibri" pitchFamily="34" charset="-122"/>
                <a:cs typeface="Calibri" pitchFamily="34" charset="-120"/>
              </a:rPr>
              <a:t>This work was carried out under the project “Integrating biodiversity into the water-energy-agriculture-climate nexus of Lake Balkhash. Research stage”, supported by the PF “Foundation for the Conservation of Rare Animal and Plant Species”</a:t>
            </a:r>
            <a:endParaRPr lang="en-US" sz="1200" b="1" dirty="0"/>
          </a:p>
        </p:txBody>
      </p:sp>
      <p:pic>
        <p:nvPicPr>
          <p:cNvPr id="20" name="Picture 19">
            <a:extLst>
              <a:ext uri="{FF2B5EF4-FFF2-40B4-BE49-F238E27FC236}">
                <a16:creationId xmlns:a16="http://schemas.microsoft.com/office/drawing/2014/main" id="{F966DD6B-F8B1-A1FE-7F6E-B86D7AEE15DB}"/>
              </a:ext>
            </a:extLst>
          </p:cNvPr>
          <p:cNvPicPr>
            <a:picLocks noChangeAspect="1"/>
          </p:cNvPicPr>
          <p:nvPr/>
        </p:nvPicPr>
        <p:blipFill>
          <a:blip r:embed="rId3"/>
          <a:stretch>
            <a:fillRect/>
          </a:stretch>
        </p:blipFill>
        <p:spPr>
          <a:xfrm>
            <a:off x="7135956" y="1819370"/>
            <a:ext cx="1730087" cy="12807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7FAFB"/>
        </a:solidFill>
        <a:effectLst/>
      </p:bgPr>
    </p:bg>
    <p:spTree>
      <p:nvGrpSpPr>
        <p:cNvPr id="1" name=""/>
        <p:cNvGrpSpPr/>
        <p:nvPr/>
      </p:nvGrpSpPr>
      <p:grpSpPr>
        <a:xfrm>
          <a:off x="0" y="0"/>
          <a:ext cx="0" cy="0"/>
          <a:chOff x="0" y="0"/>
          <a:chExt cx="0" cy="0"/>
        </a:xfrm>
      </p:grpSpPr>
      <p:sp>
        <p:nvSpPr>
          <p:cNvPr id="2" name="Shape 0"/>
          <p:cNvSpPr/>
          <p:nvPr/>
        </p:nvSpPr>
        <p:spPr>
          <a:xfrm>
            <a:off x="0" y="0"/>
            <a:ext cx="320040" cy="5143500"/>
          </a:xfrm>
          <a:prstGeom prst="rect">
            <a:avLst/>
          </a:prstGeom>
          <a:solidFill>
            <a:srgbClr val="0D7C6E"/>
          </a:solidFill>
          <a:ln w="12700">
            <a:solidFill>
              <a:srgbClr val="0D7C6E"/>
            </a:solidFill>
            <a:prstDash val="solid"/>
          </a:ln>
        </p:spPr>
        <p:txBody>
          <a:bodyPr/>
          <a:lstStyle/>
          <a:p>
            <a:endParaRPr lang="en-AU"/>
          </a:p>
        </p:txBody>
      </p:sp>
      <p:sp>
        <p:nvSpPr>
          <p:cNvPr id="3" name="Shape 1"/>
          <p:cNvSpPr/>
          <p:nvPr/>
        </p:nvSpPr>
        <p:spPr>
          <a:xfrm>
            <a:off x="320040" y="0"/>
            <a:ext cx="8823960" cy="868680"/>
          </a:xfrm>
          <a:prstGeom prst="rect">
            <a:avLst/>
          </a:prstGeom>
          <a:solidFill>
            <a:srgbClr val="0B3D5E"/>
          </a:solidFill>
          <a:ln w="12700">
            <a:solidFill>
              <a:srgbClr val="0B3D5E"/>
            </a:solidFill>
            <a:prstDash val="solid"/>
          </a:ln>
        </p:spPr>
        <p:txBody>
          <a:bodyPr/>
          <a:lstStyle/>
          <a:p>
            <a:endParaRPr lang="en-AU"/>
          </a:p>
        </p:txBody>
      </p:sp>
      <p:sp>
        <p:nvSpPr>
          <p:cNvPr id="4" name="Text 2"/>
          <p:cNvSpPr/>
          <p:nvPr/>
        </p:nvSpPr>
        <p:spPr>
          <a:xfrm>
            <a:off x="457200" y="0"/>
            <a:ext cx="8503920" cy="868680"/>
          </a:xfrm>
          <a:prstGeom prst="rect">
            <a:avLst/>
          </a:prstGeom>
          <a:noFill/>
          <a:ln/>
        </p:spPr>
        <p:txBody>
          <a:bodyPr wrap="square" rtlCol="0" anchor="ctr"/>
          <a:lstStyle/>
          <a:p>
            <a:pPr marL="0" indent="0" algn="l">
              <a:buNone/>
            </a:pPr>
            <a:r>
              <a:rPr lang="en-US" sz="2000" b="1" dirty="0">
                <a:solidFill>
                  <a:srgbClr val="FFFFFF"/>
                </a:solidFill>
                <a:latin typeface="Calibri" pitchFamily="34" charset="0"/>
                <a:ea typeface="Calibri" pitchFamily="34" charset="-122"/>
                <a:cs typeface="Calibri" pitchFamily="34" charset="-120"/>
              </a:rPr>
              <a:t>🌿  Living treasures of the BAB: what we risk losing</a:t>
            </a:r>
            <a:endParaRPr lang="en-US" sz="2000" dirty="0"/>
          </a:p>
        </p:txBody>
      </p:sp>
      <p:sp>
        <p:nvSpPr>
          <p:cNvPr id="5" name="Shape 3"/>
          <p:cNvSpPr/>
          <p:nvPr/>
        </p:nvSpPr>
        <p:spPr>
          <a:xfrm>
            <a:off x="429768" y="1005840"/>
            <a:ext cx="4160520" cy="1600200"/>
          </a:xfrm>
          <a:prstGeom prst="rect">
            <a:avLst/>
          </a:prstGeom>
          <a:solidFill>
            <a:srgbClr val="1A6B8A">
              <a:alpha val="12000"/>
            </a:srgbClr>
          </a:solidFill>
          <a:ln w="19050">
            <a:solidFill>
              <a:srgbClr val="1A6B8A"/>
            </a:solidFill>
            <a:prstDash val="solid"/>
          </a:ln>
          <a:effectLst>
            <a:outerShdw blurRad="63500" dist="25400" dir="8100000" algn="bl" rotWithShape="0">
              <a:srgbClr val="000000">
                <a:alpha val="8000"/>
              </a:srgbClr>
            </a:outerShdw>
          </a:effectLst>
        </p:spPr>
        <p:txBody>
          <a:bodyPr/>
          <a:lstStyle/>
          <a:p>
            <a:endParaRPr lang="en-AU"/>
          </a:p>
        </p:txBody>
      </p:sp>
      <p:sp>
        <p:nvSpPr>
          <p:cNvPr id="6" name="Text 4"/>
          <p:cNvSpPr/>
          <p:nvPr/>
        </p:nvSpPr>
        <p:spPr>
          <a:xfrm>
            <a:off x="521208" y="1078992"/>
            <a:ext cx="502920" cy="502920"/>
          </a:xfrm>
          <a:prstGeom prst="rect">
            <a:avLst/>
          </a:prstGeom>
          <a:noFill/>
          <a:ln/>
        </p:spPr>
        <p:txBody>
          <a:bodyPr wrap="square" rtlCol="0" anchor="ctr"/>
          <a:lstStyle/>
          <a:p>
            <a:pPr marL="0" indent="0" algn="ctr">
              <a:buNone/>
            </a:pPr>
            <a:r>
              <a:rPr lang="en-US" sz="2200" dirty="0">
                <a:solidFill>
                  <a:srgbClr val="000000"/>
                </a:solidFill>
              </a:rPr>
              <a:t>🐟</a:t>
            </a:r>
            <a:endParaRPr lang="en-US" sz="2200" dirty="0"/>
          </a:p>
        </p:txBody>
      </p:sp>
      <p:sp>
        <p:nvSpPr>
          <p:cNvPr id="7" name="Text 5"/>
          <p:cNvSpPr/>
          <p:nvPr/>
        </p:nvSpPr>
        <p:spPr>
          <a:xfrm>
            <a:off x="1069848" y="1097280"/>
            <a:ext cx="3383280" cy="384048"/>
          </a:xfrm>
          <a:prstGeom prst="rect">
            <a:avLst/>
          </a:prstGeom>
          <a:noFill/>
          <a:ln/>
        </p:spPr>
        <p:txBody>
          <a:bodyPr wrap="square" rtlCol="0" anchor="t"/>
          <a:lstStyle/>
          <a:p>
            <a:pPr marL="0" indent="0" algn="l">
              <a:buNone/>
            </a:pPr>
            <a:r>
              <a:rPr lang="en-US" sz="1300" b="1" dirty="0">
                <a:solidFill>
                  <a:srgbClr val="1A6B8A"/>
                </a:solidFill>
                <a:latin typeface="Calibri" pitchFamily="34" charset="0"/>
                <a:ea typeface="Calibri" pitchFamily="34" charset="-122"/>
                <a:cs typeface="Calibri" pitchFamily="34" charset="-120"/>
              </a:rPr>
              <a:t>Endemic fauna</a:t>
            </a:r>
            <a:endParaRPr lang="en-US" sz="1300" dirty="0"/>
          </a:p>
        </p:txBody>
      </p:sp>
      <p:sp>
        <p:nvSpPr>
          <p:cNvPr id="8" name="Text 6"/>
          <p:cNvSpPr/>
          <p:nvPr/>
        </p:nvSpPr>
        <p:spPr>
          <a:xfrm>
            <a:off x="521208" y="1554480"/>
            <a:ext cx="3931920" cy="969264"/>
          </a:xfrm>
          <a:prstGeom prst="rect">
            <a:avLst/>
          </a:prstGeom>
          <a:noFill/>
          <a:ln/>
        </p:spPr>
        <p:txBody>
          <a:bodyPr wrap="square" rtlCol="0" anchor="t"/>
          <a:lstStyle/>
          <a:p>
            <a:pPr marL="0" indent="0" algn="l">
              <a:buNone/>
            </a:pPr>
            <a:r>
              <a:rPr lang="en-US" sz="1400" dirty="0">
                <a:solidFill>
                  <a:srgbClr val="0B2030"/>
                </a:solidFill>
                <a:latin typeface="Calibri" pitchFamily="34" charset="0"/>
                <a:ea typeface="Calibri" pitchFamily="34" charset="-122"/>
                <a:cs typeface="Calibri" pitchFamily="34" charset="-120"/>
              </a:rPr>
              <a:t>Balkhash marinka, Balkhash perch, Central Asian otter, and Semirechensk salamander – species found nowhere else on Earth.</a:t>
            </a:r>
            <a:endParaRPr lang="en-US" sz="1400" dirty="0"/>
          </a:p>
        </p:txBody>
      </p:sp>
      <p:sp>
        <p:nvSpPr>
          <p:cNvPr id="9" name="Shape 7"/>
          <p:cNvSpPr/>
          <p:nvPr/>
        </p:nvSpPr>
        <p:spPr>
          <a:xfrm>
            <a:off x="4800600" y="1005840"/>
            <a:ext cx="4160520" cy="1600200"/>
          </a:xfrm>
          <a:prstGeom prst="rect">
            <a:avLst/>
          </a:prstGeom>
          <a:solidFill>
            <a:srgbClr val="0D7C6E">
              <a:alpha val="12000"/>
            </a:srgbClr>
          </a:solidFill>
          <a:ln w="19050">
            <a:solidFill>
              <a:srgbClr val="0D7C6E"/>
            </a:solidFill>
            <a:prstDash val="solid"/>
          </a:ln>
          <a:effectLst>
            <a:outerShdw blurRad="63500" dist="25400" dir="8100000" algn="bl" rotWithShape="0">
              <a:srgbClr val="000000">
                <a:alpha val="8000"/>
              </a:srgbClr>
            </a:outerShdw>
          </a:effectLst>
        </p:spPr>
        <p:txBody>
          <a:bodyPr/>
          <a:lstStyle/>
          <a:p>
            <a:endParaRPr lang="en-AU"/>
          </a:p>
        </p:txBody>
      </p:sp>
      <p:sp>
        <p:nvSpPr>
          <p:cNvPr id="10" name="Text 8"/>
          <p:cNvSpPr/>
          <p:nvPr/>
        </p:nvSpPr>
        <p:spPr>
          <a:xfrm>
            <a:off x="4910328" y="1078992"/>
            <a:ext cx="502920" cy="502920"/>
          </a:xfrm>
          <a:prstGeom prst="rect">
            <a:avLst/>
          </a:prstGeom>
          <a:noFill/>
          <a:ln/>
        </p:spPr>
        <p:txBody>
          <a:bodyPr wrap="square" rtlCol="0" anchor="ctr"/>
          <a:lstStyle/>
          <a:p>
            <a:pPr marL="0" indent="0" algn="ctr">
              <a:buNone/>
            </a:pPr>
            <a:r>
              <a:rPr lang="en-US" sz="2200" dirty="0">
                <a:solidFill>
                  <a:srgbClr val="000000"/>
                </a:solidFill>
              </a:rPr>
              <a:t>🌳</a:t>
            </a:r>
            <a:endParaRPr lang="en-US" sz="2200" dirty="0"/>
          </a:p>
        </p:txBody>
      </p:sp>
      <p:sp>
        <p:nvSpPr>
          <p:cNvPr id="11" name="Text 9"/>
          <p:cNvSpPr/>
          <p:nvPr/>
        </p:nvSpPr>
        <p:spPr>
          <a:xfrm>
            <a:off x="5458968" y="1097280"/>
            <a:ext cx="3383280" cy="384048"/>
          </a:xfrm>
          <a:prstGeom prst="rect">
            <a:avLst/>
          </a:prstGeom>
          <a:noFill/>
          <a:ln/>
        </p:spPr>
        <p:txBody>
          <a:bodyPr wrap="square" rtlCol="0" anchor="t"/>
          <a:lstStyle/>
          <a:p>
            <a:pPr marL="0" indent="0" algn="l">
              <a:buNone/>
            </a:pPr>
            <a:r>
              <a:rPr lang="en-US" sz="1300" b="1" dirty="0">
                <a:solidFill>
                  <a:srgbClr val="0D7C6E"/>
                </a:solidFill>
                <a:latin typeface="Calibri" pitchFamily="34" charset="0"/>
                <a:ea typeface="Calibri" pitchFamily="34" charset="-122"/>
                <a:cs typeface="Calibri" pitchFamily="34" charset="-120"/>
              </a:rPr>
              <a:t>Floodplain tugai forests</a:t>
            </a:r>
            <a:endParaRPr lang="en-US" sz="1300" dirty="0"/>
          </a:p>
        </p:txBody>
      </p:sp>
      <p:sp>
        <p:nvSpPr>
          <p:cNvPr id="12" name="Text 10"/>
          <p:cNvSpPr/>
          <p:nvPr/>
        </p:nvSpPr>
        <p:spPr>
          <a:xfrm>
            <a:off x="4910328" y="1554480"/>
            <a:ext cx="3931920" cy="969264"/>
          </a:xfrm>
          <a:prstGeom prst="rect">
            <a:avLst/>
          </a:prstGeom>
          <a:noFill/>
          <a:ln/>
        </p:spPr>
        <p:txBody>
          <a:bodyPr wrap="square" rtlCol="0" anchor="t"/>
          <a:lstStyle/>
          <a:p>
            <a:pPr marL="0" indent="0" algn="l">
              <a:buNone/>
            </a:pPr>
            <a:r>
              <a:rPr lang="en-US" sz="1400" dirty="0">
                <a:solidFill>
                  <a:srgbClr val="0B2030"/>
                </a:solidFill>
                <a:latin typeface="Calibri" pitchFamily="34" charset="0"/>
                <a:ea typeface="Calibri" pitchFamily="34" charset="-122"/>
                <a:cs typeface="Calibri" pitchFamily="34" charset="-120"/>
              </a:rPr>
              <a:t>The richest floodplain ecosystems of Central Asia: forests, shrublands, meadows, and wetlands</a:t>
            </a:r>
            <a:endParaRPr lang="en-US" sz="1400" dirty="0"/>
          </a:p>
        </p:txBody>
      </p:sp>
      <p:sp>
        <p:nvSpPr>
          <p:cNvPr id="13" name="Shape 11"/>
          <p:cNvSpPr/>
          <p:nvPr/>
        </p:nvSpPr>
        <p:spPr>
          <a:xfrm>
            <a:off x="429768" y="3280245"/>
            <a:ext cx="4160520" cy="1781937"/>
          </a:xfrm>
          <a:prstGeom prst="rect">
            <a:avLst/>
          </a:prstGeom>
          <a:solidFill>
            <a:srgbClr val="1A6B8A">
              <a:alpha val="12000"/>
            </a:srgbClr>
          </a:solidFill>
          <a:ln w="19050">
            <a:solidFill>
              <a:srgbClr val="1A6B8A"/>
            </a:solidFill>
            <a:prstDash val="solid"/>
          </a:ln>
          <a:effectLst>
            <a:outerShdw blurRad="63500" dist="25400" dir="8100000" algn="bl" rotWithShape="0">
              <a:srgbClr val="000000">
                <a:alpha val="8000"/>
              </a:srgbClr>
            </a:outerShdw>
          </a:effectLst>
        </p:spPr>
        <p:txBody>
          <a:bodyPr/>
          <a:lstStyle/>
          <a:p>
            <a:endParaRPr lang="en-AU"/>
          </a:p>
        </p:txBody>
      </p:sp>
      <p:sp>
        <p:nvSpPr>
          <p:cNvPr id="14" name="Text 12"/>
          <p:cNvSpPr/>
          <p:nvPr/>
        </p:nvSpPr>
        <p:spPr>
          <a:xfrm>
            <a:off x="566928" y="3280245"/>
            <a:ext cx="502920" cy="502920"/>
          </a:xfrm>
          <a:prstGeom prst="rect">
            <a:avLst/>
          </a:prstGeom>
          <a:noFill/>
          <a:ln/>
        </p:spPr>
        <p:txBody>
          <a:bodyPr wrap="square" rtlCol="0" anchor="ctr"/>
          <a:lstStyle/>
          <a:p>
            <a:pPr marL="0" indent="0" algn="ctr">
              <a:buNone/>
            </a:pPr>
            <a:r>
              <a:rPr lang="en-US" sz="2200" dirty="0">
                <a:solidFill>
                  <a:srgbClr val="000000"/>
                </a:solidFill>
              </a:rPr>
              <a:t>🏔️</a:t>
            </a:r>
            <a:endParaRPr lang="en-US" sz="2200" dirty="0"/>
          </a:p>
        </p:txBody>
      </p:sp>
      <p:sp>
        <p:nvSpPr>
          <p:cNvPr id="15" name="Text 13"/>
          <p:cNvSpPr/>
          <p:nvPr/>
        </p:nvSpPr>
        <p:spPr>
          <a:xfrm>
            <a:off x="1069848" y="3410548"/>
            <a:ext cx="3383280" cy="384048"/>
          </a:xfrm>
          <a:prstGeom prst="rect">
            <a:avLst/>
          </a:prstGeom>
          <a:noFill/>
          <a:ln/>
        </p:spPr>
        <p:txBody>
          <a:bodyPr wrap="square" rtlCol="0" anchor="t"/>
          <a:lstStyle/>
          <a:p>
            <a:pPr marL="0" indent="0" algn="l">
              <a:buNone/>
            </a:pPr>
            <a:r>
              <a:rPr lang="en-US" sz="1300" b="1" dirty="0">
                <a:solidFill>
                  <a:srgbClr val="1A6B8A"/>
                </a:solidFill>
                <a:latin typeface="Calibri" pitchFamily="34" charset="0"/>
                <a:ea typeface="Calibri" pitchFamily="34" charset="-122"/>
                <a:cs typeface="Calibri" pitchFamily="34" charset="-120"/>
              </a:rPr>
              <a:t>Cultural and tourism value</a:t>
            </a:r>
            <a:endParaRPr lang="en-US" sz="1300" dirty="0"/>
          </a:p>
        </p:txBody>
      </p:sp>
      <p:sp>
        <p:nvSpPr>
          <p:cNvPr id="16" name="Text 14"/>
          <p:cNvSpPr/>
          <p:nvPr/>
        </p:nvSpPr>
        <p:spPr>
          <a:xfrm>
            <a:off x="521208" y="3867748"/>
            <a:ext cx="3931920" cy="969264"/>
          </a:xfrm>
          <a:prstGeom prst="rect">
            <a:avLst/>
          </a:prstGeom>
          <a:noFill/>
          <a:ln/>
        </p:spPr>
        <p:txBody>
          <a:bodyPr wrap="square" rtlCol="0" anchor="t"/>
          <a:lstStyle/>
          <a:p>
            <a:pPr marL="0" indent="0" algn="l">
              <a:buNone/>
            </a:pPr>
            <a:r>
              <a:rPr lang="en-US" sz="1400" dirty="0">
                <a:solidFill>
                  <a:srgbClr val="0B2030"/>
                </a:solidFill>
                <a:latin typeface="Calibri" pitchFamily="34" charset="0"/>
                <a:ea typeface="Calibri" pitchFamily="34" charset="-122"/>
                <a:cs typeface="Calibri" pitchFamily="34" charset="-120"/>
              </a:rPr>
              <a:t>River valleys and lakes – cultural heritage sites and centres of recreation and the region’s spiritual culture</a:t>
            </a:r>
            <a:endParaRPr lang="en-US" sz="1400" dirty="0"/>
          </a:p>
        </p:txBody>
      </p:sp>
      <p:sp>
        <p:nvSpPr>
          <p:cNvPr id="17" name="Shape 15"/>
          <p:cNvSpPr/>
          <p:nvPr/>
        </p:nvSpPr>
        <p:spPr>
          <a:xfrm>
            <a:off x="4800600" y="3253132"/>
            <a:ext cx="4160520" cy="1781936"/>
          </a:xfrm>
          <a:prstGeom prst="rect">
            <a:avLst/>
          </a:prstGeom>
          <a:solidFill>
            <a:srgbClr val="0D7C6E">
              <a:alpha val="12000"/>
            </a:srgbClr>
          </a:solidFill>
          <a:ln w="19050">
            <a:solidFill>
              <a:srgbClr val="0D7C6E"/>
            </a:solidFill>
            <a:prstDash val="solid"/>
          </a:ln>
          <a:effectLst>
            <a:outerShdw blurRad="63500" dist="25400" dir="8100000" algn="bl" rotWithShape="0">
              <a:srgbClr val="000000">
                <a:alpha val="8000"/>
              </a:srgbClr>
            </a:outerShdw>
          </a:effectLst>
        </p:spPr>
        <p:txBody>
          <a:bodyPr/>
          <a:lstStyle/>
          <a:p>
            <a:endParaRPr lang="en-AU"/>
          </a:p>
        </p:txBody>
      </p:sp>
      <p:sp>
        <p:nvSpPr>
          <p:cNvPr id="18" name="Text 16"/>
          <p:cNvSpPr/>
          <p:nvPr/>
        </p:nvSpPr>
        <p:spPr>
          <a:xfrm>
            <a:off x="4979561" y="3400311"/>
            <a:ext cx="502920" cy="502920"/>
          </a:xfrm>
          <a:prstGeom prst="rect">
            <a:avLst/>
          </a:prstGeom>
          <a:noFill/>
          <a:ln/>
        </p:spPr>
        <p:txBody>
          <a:bodyPr wrap="square" rtlCol="0" anchor="ctr"/>
          <a:lstStyle/>
          <a:p>
            <a:pPr marL="0" indent="0" algn="ctr">
              <a:buNone/>
            </a:pPr>
            <a:r>
              <a:rPr lang="en-US" sz="2200" dirty="0">
                <a:solidFill>
                  <a:srgbClr val="000000"/>
                </a:solidFill>
              </a:rPr>
              <a:t>💧</a:t>
            </a:r>
            <a:endParaRPr lang="en-US" sz="2200" dirty="0"/>
          </a:p>
        </p:txBody>
      </p:sp>
      <p:sp>
        <p:nvSpPr>
          <p:cNvPr id="19" name="Text 17"/>
          <p:cNvSpPr/>
          <p:nvPr/>
        </p:nvSpPr>
        <p:spPr>
          <a:xfrm>
            <a:off x="5475079" y="3412068"/>
            <a:ext cx="3383280" cy="384048"/>
          </a:xfrm>
          <a:prstGeom prst="rect">
            <a:avLst/>
          </a:prstGeom>
          <a:noFill/>
          <a:ln/>
        </p:spPr>
        <p:txBody>
          <a:bodyPr wrap="square" rtlCol="0" anchor="t"/>
          <a:lstStyle/>
          <a:p>
            <a:pPr marL="0" indent="0" algn="l">
              <a:buNone/>
            </a:pPr>
            <a:r>
              <a:rPr lang="ru-RU" sz="1300" b="1" dirty="0">
                <a:solidFill>
                  <a:srgbClr val="0D7C6E"/>
                </a:solidFill>
                <a:latin typeface="Calibri" pitchFamily="34" charset="0"/>
                <a:ea typeface="Calibri" pitchFamily="34" charset="-122"/>
                <a:cs typeface="Calibri" pitchFamily="34" charset="-120"/>
              </a:rPr>
              <a:t>Natural processes in the basin’s aquatic ecosystems</a:t>
            </a:r>
            <a:endParaRPr lang="en-US" sz="1300" dirty="0"/>
          </a:p>
        </p:txBody>
      </p:sp>
      <p:sp>
        <p:nvSpPr>
          <p:cNvPr id="20" name="Text 18"/>
          <p:cNvSpPr/>
          <p:nvPr/>
        </p:nvSpPr>
        <p:spPr>
          <a:xfrm>
            <a:off x="4979561" y="3815001"/>
            <a:ext cx="3931920" cy="1194434"/>
          </a:xfrm>
          <a:prstGeom prst="rect">
            <a:avLst/>
          </a:prstGeom>
          <a:noFill/>
          <a:ln/>
        </p:spPr>
        <p:txBody>
          <a:bodyPr wrap="square" rtlCol="0" anchor="t"/>
          <a:lstStyle/>
          <a:p>
            <a:pPr marL="0" indent="0" algn="l">
              <a:buNone/>
            </a:pPr>
            <a:r>
              <a:rPr lang="ru-RU" sz="1400" dirty="0">
                <a:solidFill>
                  <a:schemeClr val="accent1">
                    <a:lumMod val="50000"/>
                  </a:schemeClr>
                </a:solidFill>
                <a:latin typeface="Calibri" pitchFamily="34" charset="0"/>
                <a:ea typeface="Calibri" pitchFamily="34" charset="-122"/>
                <a:cs typeface="Calibri" pitchFamily="34" charset="-120"/>
              </a:rPr>
              <a:t>The hydrological regime sustains the health of Lake Balkhash and all protected areas of the basin. Large-scale changes in water and sediment flow, as well as in nutrients, lead to the loss of the structure and functions of aquatic ecosystems.</a:t>
            </a:r>
            <a:endParaRPr lang="en-US" sz="1400" dirty="0">
              <a:solidFill>
                <a:schemeClr val="accent1">
                  <a:lumMod val="50000"/>
                </a:schemeClr>
              </a:solidFill>
            </a:endParaRPr>
          </a:p>
        </p:txBody>
      </p:sp>
      <p:pic>
        <p:nvPicPr>
          <p:cNvPr id="21" name="Picture 20">
            <a:extLst>
              <a:ext uri="{FF2B5EF4-FFF2-40B4-BE49-F238E27FC236}">
                <a16:creationId xmlns:a16="http://schemas.microsoft.com/office/drawing/2014/main" id="{F3617AA7-BD16-6D7C-C4ED-CEF9D0D31D90}"/>
              </a:ext>
            </a:extLst>
          </p:cNvPr>
          <p:cNvPicPr>
            <a:picLocks noChangeAspect="1"/>
          </p:cNvPicPr>
          <p:nvPr/>
        </p:nvPicPr>
        <p:blipFill>
          <a:blip r:embed="rId3"/>
          <a:srcRect l="23383"/>
          <a:stretch>
            <a:fillRect/>
          </a:stretch>
        </p:blipFill>
        <p:spPr>
          <a:xfrm rot="5400000">
            <a:off x="4053982" y="1605132"/>
            <a:ext cx="1090809" cy="2468762"/>
          </a:xfrm>
          <a:prstGeom prst="rect">
            <a:avLst/>
          </a:prstGeom>
        </p:spPr>
      </p:pic>
      <p:sp>
        <p:nvSpPr>
          <p:cNvPr id="22" name="TextBox 21">
            <a:extLst>
              <a:ext uri="{FF2B5EF4-FFF2-40B4-BE49-F238E27FC236}">
                <a16:creationId xmlns:a16="http://schemas.microsoft.com/office/drawing/2014/main" id="{A93E60C1-98E1-35B2-F052-9E5BA81FD6FD}"/>
              </a:ext>
            </a:extLst>
          </p:cNvPr>
          <p:cNvSpPr txBox="1"/>
          <p:nvPr/>
        </p:nvSpPr>
        <p:spPr>
          <a:xfrm>
            <a:off x="3315633" y="3195104"/>
            <a:ext cx="1378904" cy="215444"/>
          </a:xfrm>
          <a:prstGeom prst="rect">
            <a:avLst/>
          </a:prstGeom>
          <a:noFill/>
        </p:spPr>
        <p:txBody>
          <a:bodyPr wrap="none" rtlCol="0">
            <a:spAutoFit/>
          </a:bodyPr>
          <a:lstStyle/>
          <a:p>
            <a:r>
              <a:rPr lang="ru-RU" sz="800" dirty="0"/>
              <a:t>Otter. Photo: V.T. Yakushkin</a:t>
            </a:r>
            <a:endParaRPr lang="en-AU" sz="800" dirty="0"/>
          </a:p>
        </p:txBody>
      </p:sp>
      <p:pic>
        <p:nvPicPr>
          <p:cNvPr id="24" name="Picture 23">
            <a:extLst>
              <a:ext uri="{FF2B5EF4-FFF2-40B4-BE49-F238E27FC236}">
                <a16:creationId xmlns:a16="http://schemas.microsoft.com/office/drawing/2014/main" id="{DECB40C4-3842-117F-23FC-E0CB89EA637E}"/>
              </a:ext>
            </a:extLst>
          </p:cNvPr>
          <p:cNvPicPr>
            <a:picLocks noChangeAspect="1"/>
          </p:cNvPicPr>
          <p:nvPr/>
        </p:nvPicPr>
        <p:blipFill>
          <a:blip r:embed="rId4"/>
          <a:stretch>
            <a:fillRect/>
          </a:stretch>
        </p:blipFill>
        <p:spPr>
          <a:xfrm>
            <a:off x="566928" y="2571750"/>
            <a:ext cx="2318300" cy="728804"/>
          </a:xfrm>
          <a:prstGeom prst="rect">
            <a:avLst/>
          </a:prstGeom>
        </p:spPr>
      </p:pic>
      <p:sp>
        <p:nvSpPr>
          <p:cNvPr id="25" name="TextBox 24">
            <a:extLst>
              <a:ext uri="{FF2B5EF4-FFF2-40B4-BE49-F238E27FC236}">
                <a16:creationId xmlns:a16="http://schemas.microsoft.com/office/drawing/2014/main" id="{E6F179DB-6509-E7F1-DF82-9DDD0A82672F}"/>
              </a:ext>
            </a:extLst>
          </p:cNvPr>
          <p:cNvSpPr txBox="1"/>
          <p:nvPr/>
        </p:nvSpPr>
        <p:spPr>
          <a:xfrm>
            <a:off x="1780438" y="3140107"/>
            <a:ext cx="585417" cy="215444"/>
          </a:xfrm>
          <a:prstGeom prst="rect">
            <a:avLst/>
          </a:prstGeom>
          <a:noFill/>
        </p:spPr>
        <p:txBody>
          <a:bodyPr wrap="none" rtlCol="0">
            <a:spAutoFit/>
          </a:bodyPr>
          <a:lstStyle/>
          <a:p>
            <a:r>
              <a:rPr lang="ru-RU" sz="800" dirty="0"/>
              <a:t>Marinka</a:t>
            </a:r>
            <a:endParaRPr lang="en-AU" sz="800" dirty="0"/>
          </a:p>
        </p:txBody>
      </p:sp>
      <p:pic>
        <p:nvPicPr>
          <p:cNvPr id="27" name="Picture 26">
            <a:extLst>
              <a:ext uri="{FF2B5EF4-FFF2-40B4-BE49-F238E27FC236}">
                <a16:creationId xmlns:a16="http://schemas.microsoft.com/office/drawing/2014/main" id="{3851977B-35BC-7968-4F9B-E50B72239AFE}"/>
              </a:ext>
            </a:extLst>
          </p:cNvPr>
          <p:cNvPicPr>
            <a:picLocks noChangeAspect="1"/>
          </p:cNvPicPr>
          <p:nvPr/>
        </p:nvPicPr>
        <p:blipFill>
          <a:blip r:embed="rId5"/>
          <a:srcRect t="10029" b="16967"/>
          <a:stretch>
            <a:fillRect/>
          </a:stretch>
        </p:blipFill>
        <p:spPr>
          <a:xfrm>
            <a:off x="6998747" y="2386287"/>
            <a:ext cx="1770258" cy="969264"/>
          </a:xfrm>
          <a:prstGeom prst="rect">
            <a:avLst/>
          </a:prstGeom>
        </p:spPr>
      </p:pic>
      <p:sp>
        <p:nvSpPr>
          <p:cNvPr id="30" name="TextBox 29">
            <a:extLst>
              <a:ext uri="{FF2B5EF4-FFF2-40B4-BE49-F238E27FC236}">
                <a16:creationId xmlns:a16="http://schemas.microsoft.com/office/drawing/2014/main" id="{B67BC390-478B-0D45-7034-47E88BEA4B61}"/>
              </a:ext>
            </a:extLst>
          </p:cNvPr>
          <p:cNvSpPr txBox="1"/>
          <p:nvPr/>
        </p:nvSpPr>
        <p:spPr>
          <a:xfrm>
            <a:off x="6945521" y="2573020"/>
            <a:ext cx="1406154" cy="215444"/>
          </a:xfrm>
          <a:prstGeom prst="rect">
            <a:avLst/>
          </a:prstGeom>
          <a:noFill/>
        </p:spPr>
        <p:txBody>
          <a:bodyPr wrap="none" rtlCol="0">
            <a:spAutoFit/>
          </a:bodyPr>
          <a:lstStyle/>
          <a:p>
            <a:r>
              <a:rPr lang="ru-RU" sz="800" dirty="0"/>
              <a:t>Salamander. Photo: G. Dyakin</a:t>
            </a:r>
            <a:endParaRPr lang="en-AU" sz="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7FAFB"/>
        </a:solidFill>
        <a:effectLst/>
      </p:bgPr>
    </p:bg>
    <p:spTree>
      <p:nvGrpSpPr>
        <p:cNvPr id="1" name=""/>
        <p:cNvGrpSpPr/>
        <p:nvPr/>
      </p:nvGrpSpPr>
      <p:grpSpPr>
        <a:xfrm>
          <a:off x="0" y="0"/>
          <a:ext cx="0" cy="0"/>
          <a:chOff x="0" y="0"/>
          <a:chExt cx="0" cy="0"/>
        </a:xfrm>
      </p:grpSpPr>
      <p:sp>
        <p:nvSpPr>
          <p:cNvPr id="2" name="Shape 0"/>
          <p:cNvSpPr/>
          <p:nvPr/>
        </p:nvSpPr>
        <p:spPr>
          <a:xfrm>
            <a:off x="0" y="0"/>
            <a:ext cx="320040" cy="5143500"/>
          </a:xfrm>
          <a:prstGeom prst="rect">
            <a:avLst/>
          </a:prstGeom>
          <a:solidFill>
            <a:srgbClr val="B83232"/>
          </a:solidFill>
          <a:ln w="12700">
            <a:solidFill>
              <a:srgbClr val="B83232"/>
            </a:solidFill>
            <a:prstDash val="solid"/>
          </a:ln>
        </p:spPr>
        <p:txBody>
          <a:bodyPr/>
          <a:lstStyle/>
          <a:p>
            <a:endParaRPr lang="en-AU"/>
          </a:p>
        </p:txBody>
      </p:sp>
      <p:sp>
        <p:nvSpPr>
          <p:cNvPr id="3" name="Shape 1"/>
          <p:cNvSpPr/>
          <p:nvPr/>
        </p:nvSpPr>
        <p:spPr>
          <a:xfrm>
            <a:off x="320040" y="-6876"/>
            <a:ext cx="8823960" cy="868680"/>
          </a:xfrm>
          <a:prstGeom prst="rect">
            <a:avLst/>
          </a:prstGeom>
          <a:solidFill>
            <a:srgbClr val="0B3D5E"/>
          </a:solidFill>
          <a:ln w="12700">
            <a:solidFill>
              <a:srgbClr val="0B3D5E"/>
            </a:solidFill>
            <a:prstDash val="solid"/>
          </a:ln>
        </p:spPr>
        <p:txBody>
          <a:bodyPr/>
          <a:lstStyle/>
          <a:p>
            <a:endParaRPr lang="en-AU"/>
          </a:p>
        </p:txBody>
      </p:sp>
      <p:sp>
        <p:nvSpPr>
          <p:cNvPr id="4" name="Text 2"/>
          <p:cNvSpPr/>
          <p:nvPr/>
        </p:nvSpPr>
        <p:spPr>
          <a:xfrm>
            <a:off x="457200" y="0"/>
            <a:ext cx="8503920" cy="868680"/>
          </a:xfrm>
          <a:prstGeom prst="rect">
            <a:avLst/>
          </a:prstGeom>
          <a:noFill/>
          <a:ln/>
        </p:spPr>
        <p:txBody>
          <a:bodyPr wrap="square" rtlCol="0" anchor="ctr"/>
          <a:lstStyle/>
          <a:p>
            <a:pPr marL="0" indent="0" algn="l">
              <a:buNone/>
            </a:pPr>
            <a:r>
              <a:rPr lang="en-US" sz="2000" b="1" dirty="0">
                <a:solidFill>
                  <a:srgbClr val="FFFFFF"/>
                </a:solidFill>
                <a:latin typeface="Calibri" pitchFamily="34" charset="0"/>
                <a:ea typeface="Calibri" pitchFamily="34" charset="-122"/>
                <a:cs typeface="Calibri" pitchFamily="34" charset="-120"/>
              </a:rPr>
              <a:t>⚡  “Green” energy, a grey footprint: the dam boom in the BAB</a:t>
            </a:r>
            <a:endParaRPr lang="en-US" sz="2000" dirty="0"/>
          </a:p>
        </p:txBody>
      </p:sp>
      <p:sp>
        <p:nvSpPr>
          <p:cNvPr id="5" name="Shape 3"/>
          <p:cNvSpPr/>
          <p:nvPr/>
        </p:nvSpPr>
        <p:spPr>
          <a:xfrm>
            <a:off x="411480" y="1005840"/>
            <a:ext cx="2788920" cy="1828800"/>
          </a:xfrm>
          <a:prstGeom prst="rect">
            <a:avLst/>
          </a:prstGeom>
          <a:solidFill>
            <a:srgbClr val="0B3D5E"/>
          </a:solidFill>
          <a:ln w="12700">
            <a:solidFill>
              <a:srgbClr val="0B3D5E"/>
            </a:solidFill>
            <a:prstDash val="solid"/>
          </a:ln>
        </p:spPr>
        <p:txBody>
          <a:bodyPr/>
          <a:lstStyle/>
          <a:p>
            <a:endParaRPr lang="en-AU"/>
          </a:p>
        </p:txBody>
      </p:sp>
      <p:sp>
        <p:nvSpPr>
          <p:cNvPr id="6" name="Text 4"/>
          <p:cNvSpPr/>
          <p:nvPr/>
        </p:nvSpPr>
        <p:spPr>
          <a:xfrm>
            <a:off x="411480" y="1097280"/>
            <a:ext cx="2709855" cy="1005840"/>
          </a:xfrm>
          <a:prstGeom prst="rect">
            <a:avLst/>
          </a:prstGeom>
          <a:noFill/>
          <a:ln/>
        </p:spPr>
        <p:txBody>
          <a:bodyPr wrap="square" rtlCol="0" anchor="ctr"/>
          <a:lstStyle/>
          <a:p>
            <a:pPr marL="0" indent="0" algn="ctr">
              <a:buNone/>
            </a:pPr>
            <a:r>
              <a:rPr lang="en-US" sz="6400" b="1" dirty="0">
                <a:solidFill>
                  <a:srgbClr val="C5DCE8"/>
                </a:solidFill>
                <a:latin typeface="Calibri" pitchFamily="34" charset="0"/>
                <a:ea typeface="Calibri" pitchFamily="34" charset="-122"/>
                <a:cs typeface="Calibri" pitchFamily="34" charset="-120"/>
              </a:rPr>
              <a:t>&lt; 10</a:t>
            </a:r>
            <a:endParaRPr lang="en-US" sz="6400" dirty="0"/>
          </a:p>
        </p:txBody>
      </p:sp>
      <p:sp>
        <p:nvSpPr>
          <p:cNvPr id="7" name="Text 5"/>
          <p:cNvSpPr/>
          <p:nvPr/>
        </p:nvSpPr>
        <p:spPr>
          <a:xfrm>
            <a:off x="411480" y="2057400"/>
            <a:ext cx="2788920" cy="685800"/>
          </a:xfrm>
          <a:prstGeom prst="rect">
            <a:avLst/>
          </a:prstGeom>
          <a:noFill/>
          <a:ln/>
        </p:spPr>
        <p:txBody>
          <a:bodyPr wrap="square" rtlCol="0" anchor="ctr"/>
          <a:lstStyle/>
          <a:p>
            <a:pPr marL="0" indent="0" algn="ctr">
              <a:buNone/>
            </a:pPr>
            <a:r>
              <a:rPr lang="en-US" sz="2000" dirty="0">
                <a:solidFill>
                  <a:srgbClr val="FFFFFF"/>
                </a:solidFill>
                <a:latin typeface="Calibri" pitchFamily="34" charset="0"/>
                <a:ea typeface="Calibri" pitchFamily="34" charset="-122"/>
                <a:cs typeface="Calibri" pitchFamily="34" charset="-120"/>
              </a:rPr>
              <a:t>HPP dams on 7 rivers</a:t>
            </a:r>
            <a:endParaRPr lang="en-US" sz="2000" dirty="0"/>
          </a:p>
          <a:p>
            <a:pPr marL="0" indent="0" algn="ctr">
              <a:buNone/>
            </a:pPr>
            <a:r>
              <a:rPr lang="en-US" sz="2000" dirty="0">
                <a:solidFill>
                  <a:srgbClr val="FFFFFF"/>
                </a:solidFill>
                <a:latin typeface="Calibri" pitchFamily="34" charset="0"/>
                <a:ea typeface="Calibri" pitchFamily="34" charset="-122"/>
                <a:cs typeface="Calibri" pitchFamily="34" charset="-120"/>
              </a:rPr>
              <a:t>in 2000</a:t>
            </a:r>
            <a:endParaRPr lang="en-US" sz="2000" dirty="0"/>
          </a:p>
        </p:txBody>
      </p:sp>
      <p:sp>
        <p:nvSpPr>
          <p:cNvPr id="8" name="Shape 6"/>
          <p:cNvSpPr/>
          <p:nvPr/>
        </p:nvSpPr>
        <p:spPr>
          <a:xfrm>
            <a:off x="3314700" y="1671461"/>
            <a:ext cx="502920" cy="164592"/>
          </a:xfrm>
          <a:prstGeom prst="rect">
            <a:avLst/>
          </a:prstGeom>
          <a:solidFill>
            <a:srgbClr val="B83232"/>
          </a:solidFill>
          <a:ln w="12700">
            <a:solidFill>
              <a:srgbClr val="B83232"/>
            </a:solidFill>
            <a:prstDash val="solid"/>
          </a:ln>
        </p:spPr>
        <p:txBody>
          <a:bodyPr/>
          <a:lstStyle/>
          <a:p>
            <a:endParaRPr lang="en-AU"/>
          </a:p>
        </p:txBody>
      </p:sp>
      <p:sp>
        <p:nvSpPr>
          <p:cNvPr id="9" name="Text 7"/>
          <p:cNvSpPr/>
          <p:nvPr/>
        </p:nvSpPr>
        <p:spPr>
          <a:xfrm>
            <a:off x="3337560" y="1522476"/>
            <a:ext cx="548640" cy="502920"/>
          </a:xfrm>
          <a:prstGeom prst="rect">
            <a:avLst/>
          </a:prstGeom>
          <a:noFill/>
          <a:ln/>
        </p:spPr>
        <p:txBody>
          <a:bodyPr wrap="square" rtlCol="0" anchor="ctr"/>
          <a:lstStyle/>
          <a:p>
            <a:pPr marL="0" indent="0" algn="ctr">
              <a:buNone/>
            </a:pPr>
            <a:r>
              <a:rPr lang="en-US" sz="2400" dirty="0">
                <a:solidFill>
                  <a:srgbClr val="B83232"/>
                </a:solidFill>
              </a:rPr>
              <a:t>▶</a:t>
            </a:r>
            <a:endParaRPr lang="en-US" sz="2400" dirty="0"/>
          </a:p>
        </p:txBody>
      </p:sp>
      <p:sp>
        <p:nvSpPr>
          <p:cNvPr id="10" name="Shape 8"/>
          <p:cNvSpPr/>
          <p:nvPr/>
        </p:nvSpPr>
        <p:spPr>
          <a:xfrm>
            <a:off x="3886200" y="955823"/>
            <a:ext cx="4937760" cy="1828800"/>
          </a:xfrm>
          <a:prstGeom prst="rect">
            <a:avLst/>
          </a:prstGeom>
          <a:solidFill>
            <a:srgbClr val="B83232"/>
          </a:solidFill>
          <a:ln w="12700">
            <a:solidFill>
              <a:srgbClr val="B83232"/>
            </a:solidFill>
            <a:prstDash val="solid"/>
          </a:ln>
        </p:spPr>
        <p:txBody>
          <a:bodyPr/>
          <a:lstStyle/>
          <a:p>
            <a:endParaRPr lang="en-GB" dirty="0"/>
          </a:p>
        </p:txBody>
      </p:sp>
      <p:sp>
        <p:nvSpPr>
          <p:cNvPr id="11" name="Text 9"/>
          <p:cNvSpPr/>
          <p:nvPr/>
        </p:nvSpPr>
        <p:spPr>
          <a:xfrm>
            <a:off x="3954779" y="1213569"/>
            <a:ext cx="4913515" cy="1071739"/>
          </a:xfrm>
          <a:prstGeom prst="rect">
            <a:avLst/>
          </a:prstGeom>
          <a:noFill/>
          <a:ln/>
        </p:spPr>
        <p:txBody>
          <a:bodyPr wrap="square" rtlCol="0" anchor="ctr"/>
          <a:lstStyle/>
          <a:p>
            <a:pPr marL="0" indent="0" algn="ctr">
              <a:buNone/>
            </a:pPr>
            <a:endParaRPr lang="ru-RU" sz="3600" b="1" dirty="0">
              <a:solidFill>
                <a:srgbClr val="FFFFFF"/>
              </a:solidFill>
              <a:latin typeface="Calibri" pitchFamily="34" charset="0"/>
              <a:ea typeface="Calibri" pitchFamily="34" charset="-122"/>
              <a:cs typeface="Calibri" pitchFamily="34" charset="-120"/>
            </a:endParaRPr>
          </a:p>
          <a:p>
            <a:pPr marL="0" indent="0" algn="ctr">
              <a:buNone/>
            </a:pPr>
            <a:endParaRPr lang="en-US" sz="2400" b="1" dirty="0">
              <a:solidFill>
                <a:srgbClr val="FFFFFF"/>
              </a:solidFill>
              <a:latin typeface="Calibri" pitchFamily="34" charset="0"/>
              <a:ea typeface="Calibri" pitchFamily="34" charset="-122"/>
              <a:cs typeface="Calibri" pitchFamily="34" charset="-120"/>
            </a:endParaRPr>
          </a:p>
          <a:p>
            <a:pPr marL="0" indent="0" algn="ctr">
              <a:buNone/>
            </a:pPr>
            <a:endParaRPr lang="en-US" sz="6400" dirty="0"/>
          </a:p>
        </p:txBody>
      </p:sp>
      <p:sp>
        <p:nvSpPr>
          <p:cNvPr id="12" name="Text 10"/>
          <p:cNvSpPr/>
          <p:nvPr/>
        </p:nvSpPr>
        <p:spPr>
          <a:xfrm>
            <a:off x="5074920" y="2057400"/>
            <a:ext cx="3749040" cy="685800"/>
          </a:xfrm>
          <a:prstGeom prst="rect">
            <a:avLst/>
          </a:prstGeom>
          <a:noFill/>
          <a:ln/>
        </p:spPr>
        <p:txBody>
          <a:bodyPr wrap="square" rtlCol="0" anchor="ctr"/>
          <a:lstStyle/>
          <a:p>
            <a:pPr marL="0" indent="0" algn="ctr">
              <a:buNone/>
            </a:pPr>
            <a:endParaRPr lang="en-US" sz="1300" dirty="0"/>
          </a:p>
        </p:txBody>
      </p:sp>
      <p:sp>
        <p:nvSpPr>
          <p:cNvPr id="13" name="Text 11"/>
          <p:cNvSpPr/>
          <p:nvPr/>
        </p:nvSpPr>
        <p:spPr>
          <a:xfrm>
            <a:off x="411480" y="2926080"/>
            <a:ext cx="8412480" cy="365760"/>
          </a:xfrm>
          <a:prstGeom prst="rect">
            <a:avLst/>
          </a:prstGeom>
          <a:noFill/>
          <a:ln/>
        </p:spPr>
        <p:txBody>
          <a:bodyPr wrap="square" rtlCol="0" anchor="ctr"/>
          <a:lstStyle/>
          <a:p>
            <a:pPr marL="0" indent="0">
              <a:buNone/>
            </a:pPr>
            <a:r>
              <a:rPr lang="en-US" sz="1600" b="1" dirty="0">
                <a:solidFill>
                  <a:srgbClr val="0B3D5E"/>
                </a:solidFill>
                <a:latin typeface="Calibri" pitchFamily="34" charset="0"/>
                <a:ea typeface="Calibri" pitchFamily="34" charset="-122"/>
                <a:cs typeface="Calibri" pitchFamily="34" charset="-120"/>
              </a:rPr>
              <a:t>Each dam creates a complex of impacts:</a:t>
            </a:r>
            <a:endParaRPr lang="en-US" sz="1600" dirty="0"/>
          </a:p>
        </p:txBody>
      </p:sp>
      <p:sp>
        <p:nvSpPr>
          <p:cNvPr id="14" name="Shape 12"/>
          <p:cNvSpPr/>
          <p:nvPr/>
        </p:nvSpPr>
        <p:spPr>
          <a:xfrm>
            <a:off x="868680" y="3337560"/>
            <a:ext cx="640080" cy="640080"/>
          </a:xfrm>
          <a:prstGeom prst="ellipse">
            <a:avLst/>
          </a:prstGeom>
          <a:solidFill>
            <a:srgbClr val="1A6B8A"/>
          </a:solidFill>
          <a:ln w="12700">
            <a:solidFill>
              <a:srgbClr val="1A6B8A"/>
            </a:solidFill>
            <a:prstDash val="solid"/>
          </a:ln>
        </p:spPr>
        <p:txBody>
          <a:bodyPr/>
          <a:lstStyle/>
          <a:p>
            <a:endParaRPr lang="en-AU"/>
          </a:p>
        </p:txBody>
      </p:sp>
      <p:sp>
        <p:nvSpPr>
          <p:cNvPr id="15" name="Text 13"/>
          <p:cNvSpPr/>
          <p:nvPr/>
        </p:nvSpPr>
        <p:spPr>
          <a:xfrm>
            <a:off x="868680" y="3337560"/>
            <a:ext cx="640080" cy="640080"/>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6" name="Text 14"/>
          <p:cNvSpPr/>
          <p:nvPr/>
        </p:nvSpPr>
        <p:spPr>
          <a:xfrm>
            <a:off x="502920" y="4005072"/>
            <a:ext cx="1417320" cy="931312"/>
          </a:xfrm>
          <a:prstGeom prst="rect">
            <a:avLst/>
          </a:prstGeom>
          <a:noFill/>
          <a:ln/>
        </p:spPr>
        <p:txBody>
          <a:bodyPr wrap="square" rtlCol="0" anchor="t"/>
          <a:lstStyle/>
          <a:p>
            <a:pPr marL="0" indent="0" algn="ctr">
              <a:buNone/>
            </a:pPr>
            <a:r>
              <a:rPr lang="en-US" sz="1400" dirty="0">
                <a:solidFill>
                  <a:srgbClr val="0B2030"/>
                </a:solidFill>
                <a:latin typeface="Calibri" pitchFamily="34" charset="0"/>
                <a:ea typeface="Calibri" pitchFamily="34" charset="-122"/>
                <a:cs typeface="Calibri" pitchFamily="34" charset="-120"/>
              </a:rPr>
              <a:t>Fragmentation</a:t>
            </a:r>
            <a:endParaRPr lang="en-US" sz="1400" dirty="0"/>
          </a:p>
          <a:p>
            <a:pPr marL="0" indent="0" algn="ctr">
              <a:buNone/>
            </a:pPr>
            <a:r>
              <a:rPr lang="ru-RU" sz="1400" dirty="0">
                <a:solidFill>
                  <a:srgbClr val="0B2030"/>
                </a:solidFill>
                <a:latin typeface="Calibri" pitchFamily="34" charset="0"/>
                <a:ea typeface="Calibri" pitchFamily="34" charset="-122"/>
                <a:cs typeface="Calibri" pitchFamily="34" charset="-120"/>
              </a:rPr>
              <a:t>of rivers and ecosystem processes</a:t>
            </a:r>
            <a:endParaRPr lang="en-US" sz="1400" dirty="0"/>
          </a:p>
        </p:txBody>
      </p:sp>
      <p:sp>
        <p:nvSpPr>
          <p:cNvPr id="17" name="Shape 15"/>
          <p:cNvSpPr/>
          <p:nvPr/>
        </p:nvSpPr>
        <p:spPr>
          <a:xfrm>
            <a:off x="2560320" y="3337560"/>
            <a:ext cx="640080" cy="640080"/>
          </a:xfrm>
          <a:prstGeom prst="ellipse">
            <a:avLst/>
          </a:prstGeom>
          <a:solidFill>
            <a:srgbClr val="1A6B8A"/>
          </a:solidFill>
          <a:ln w="12700">
            <a:solidFill>
              <a:srgbClr val="1A6B8A"/>
            </a:solidFill>
            <a:prstDash val="solid"/>
          </a:ln>
        </p:spPr>
        <p:txBody>
          <a:bodyPr/>
          <a:lstStyle/>
          <a:p>
            <a:endParaRPr lang="en-AU"/>
          </a:p>
        </p:txBody>
      </p:sp>
      <p:sp>
        <p:nvSpPr>
          <p:cNvPr id="18" name="Text 16"/>
          <p:cNvSpPr/>
          <p:nvPr/>
        </p:nvSpPr>
        <p:spPr>
          <a:xfrm>
            <a:off x="2560320" y="3337560"/>
            <a:ext cx="640080" cy="640080"/>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9" name="Text 17"/>
          <p:cNvSpPr/>
          <p:nvPr/>
        </p:nvSpPr>
        <p:spPr>
          <a:xfrm>
            <a:off x="2194560" y="4005071"/>
            <a:ext cx="1417320" cy="728853"/>
          </a:xfrm>
          <a:prstGeom prst="rect">
            <a:avLst/>
          </a:prstGeom>
          <a:noFill/>
          <a:ln/>
        </p:spPr>
        <p:txBody>
          <a:bodyPr wrap="square" rtlCol="0" anchor="t"/>
          <a:lstStyle/>
          <a:p>
            <a:pPr indent="0" algn="ctr">
              <a:buNone/>
            </a:pPr>
            <a:r>
              <a:rPr lang="en-US" sz="1400" dirty="0" err="1">
                <a:solidFill>
                  <a:srgbClr val="0B2030"/>
                </a:solidFill>
                <a:latin typeface="Calibri" pitchFamily="34" charset="0"/>
                <a:ea typeface="Calibri" pitchFamily="34" charset="-122"/>
                <a:cs typeface="Calibri" pitchFamily="34" charset="-120"/>
              </a:rPr>
              <a:t>Change</a:t>
            </a:r>
            <a:endParaRPr lang="en-US" sz="1400" dirty="0">
              <a:solidFill>
                <a:srgbClr val="0B2030"/>
              </a:solidFill>
              <a:latin typeface="Calibri" pitchFamily="34" charset="0"/>
              <a:ea typeface="Calibri" pitchFamily="34" charset="-122"/>
              <a:cs typeface="Calibri" pitchFamily="34" charset="-120"/>
            </a:endParaRPr>
          </a:p>
          <a:p>
            <a:pPr indent="0" algn="ctr">
              <a:buNone/>
            </a:pPr>
            <a:r>
              <a:rPr lang="ru-RU" sz="1400" dirty="0">
                <a:solidFill>
                  <a:srgbClr val="0B2030"/>
                </a:solidFill>
                <a:latin typeface="Calibri" pitchFamily="34" charset="0"/>
                <a:ea typeface="Calibri" pitchFamily="34" charset="-122"/>
                <a:cs typeface="Calibri" pitchFamily="34" charset="-120"/>
              </a:rPr>
              <a:t>in water and sediment flow</a:t>
            </a:r>
            <a:endParaRPr lang="en-US" sz="1400" dirty="0">
              <a:solidFill>
                <a:srgbClr val="0B2030"/>
              </a:solidFill>
              <a:latin typeface="Calibri" pitchFamily="34" charset="0"/>
              <a:ea typeface="Calibri" pitchFamily="34" charset="-122"/>
              <a:cs typeface="Calibri" pitchFamily="34" charset="-120"/>
            </a:endParaRPr>
          </a:p>
        </p:txBody>
      </p:sp>
      <p:sp>
        <p:nvSpPr>
          <p:cNvPr id="20" name="Shape 18"/>
          <p:cNvSpPr/>
          <p:nvPr/>
        </p:nvSpPr>
        <p:spPr>
          <a:xfrm>
            <a:off x="4251960" y="3337560"/>
            <a:ext cx="640080" cy="640080"/>
          </a:xfrm>
          <a:prstGeom prst="ellipse">
            <a:avLst/>
          </a:prstGeom>
          <a:solidFill>
            <a:srgbClr val="1A6B8A"/>
          </a:solidFill>
          <a:ln w="12700">
            <a:solidFill>
              <a:srgbClr val="1A6B8A"/>
            </a:solidFill>
            <a:prstDash val="solid"/>
          </a:ln>
        </p:spPr>
        <p:txBody>
          <a:bodyPr/>
          <a:lstStyle/>
          <a:p>
            <a:endParaRPr lang="en-AU"/>
          </a:p>
        </p:txBody>
      </p:sp>
      <p:sp>
        <p:nvSpPr>
          <p:cNvPr id="21" name="Text 19"/>
          <p:cNvSpPr/>
          <p:nvPr/>
        </p:nvSpPr>
        <p:spPr>
          <a:xfrm>
            <a:off x="4251960" y="3337560"/>
            <a:ext cx="640080" cy="640080"/>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22" name="Text 20"/>
          <p:cNvSpPr/>
          <p:nvPr/>
        </p:nvSpPr>
        <p:spPr>
          <a:xfrm>
            <a:off x="3886200" y="4005071"/>
            <a:ext cx="1417320" cy="931313"/>
          </a:xfrm>
          <a:prstGeom prst="rect">
            <a:avLst/>
          </a:prstGeom>
          <a:noFill/>
          <a:ln/>
        </p:spPr>
        <p:txBody>
          <a:bodyPr wrap="square" rtlCol="0" anchor="t"/>
          <a:lstStyle/>
          <a:p>
            <a:pPr indent="0" algn="ctr">
              <a:buNone/>
            </a:pPr>
            <a:r>
              <a:rPr lang="ru-RU" sz="1400" dirty="0">
                <a:solidFill>
                  <a:srgbClr val="0B2030"/>
                </a:solidFill>
                <a:latin typeface="Calibri" pitchFamily="34" charset="0"/>
                <a:ea typeface="Calibri" pitchFamily="34" charset="-122"/>
                <a:cs typeface="Calibri" pitchFamily="34" charset="-120"/>
              </a:rPr>
              <a:t>Conditions for invasive species to establish</a:t>
            </a:r>
            <a:endParaRPr lang="en-US" sz="1400" dirty="0">
              <a:solidFill>
                <a:srgbClr val="0B2030"/>
              </a:solidFill>
              <a:latin typeface="Calibri" pitchFamily="34" charset="0"/>
              <a:ea typeface="Calibri" pitchFamily="34" charset="-122"/>
              <a:cs typeface="Calibri" pitchFamily="34" charset="-120"/>
            </a:endParaRPr>
          </a:p>
        </p:txBody>
      </p:sp>
      <p:sp>
        <p:nvSpPr>
          <p:cNvPr id="23" name="Shape 21"/>
          <p:cNvSpPr/>
          <p:nvPr/>
        </p:nvSpPr>
        <p:spPr>
          <a:xfrm>
            <a:off x="5943600" y="3337560"/>
            <a:ext cx="640080" cy="640080"/>
          </a:xfrm>
          <a:prstGeom prst="ellipse">
            <a:avLst/>
          </a:prstGeom>
          <a:solidFill>
            <a:srgbClr val="1A6B8A"/>
          </a:solidFill>
          <a:ln w="12700">
            <a:solidFill>
              <a:srgbClr val="1A6B8A"/>
            </a:solidFill>
            <a:prstDash val="solid"/>
          </a:ln>
        </p:spPr>
        <p:txBody>
          <a:bodyPr/>
          <a:lstStyle/>
          <a:p>
            <a:endParaRPr lang="en-AU"/>
          </a:p>
        </p:txBody>
      </p:sp>
      <p:sp>
        <p:nvSpPr>
          <p:cNvPr id="24" name="Text 22"/>
          <p:cNvSpPr/>
          <p:nvPr/>
        </p:nvSpPr>
        <p:spPr>
          <a:xfrm>
            <a:off x="5943600" y="3337560"/>
            <a:ext cx="640080" cy="640080"/>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25" name="Text 23"/>
          <p:cNvSpPr/>
          <p:nvPr/>
        </p:nvSpPr>
        <p:spPr>
          <a:xfrm>
            <a:off x="5577840" y="4005072"/>
            <a:ext cx="1417320" cy="728852"/>
          </a:xfrm>
          <a:prstGeom prst="rect">
            <a:avLst/>
          </a:prstGeom>
          <a:noFill/>
          <a:ln/>
        </p:spPr>
        <p:txBody>
          <a:bodyPr wrap="square" rtlCol="0" anchor="t"/>
          <a:lstStyle/>
          <a:p>
            <a:pPr algn="ctr"/>
            <a:r>
              <a:rPr lang="en-US" sz="1400" dirty="0" err="1">
                <a:solidFill>
                  <a:srgbClr val="0B2030"/>
                </a:solidFill>
                <a:latin typeface="Calibri" pitchFamily="34" charset="0"/>
                <a:ea typeface="Calibri" pitchFamily="34" charset="-122"/>
                <a:cs typeface="Calibri" pitchFamily="34" charset="-120"/>
              </a:rPr>
              <a:t>Loss</a:t>
            </a:r>
            <a:endParaRPr lang="en-US" sz="1400" dirty="0">
              <a:solidFill>
                <a:srgbClr val="0B2030"/>
              </a:solidFill>
              <a:latin typeface="Calibri" pitchFamily="34" charset="0"/>
              <a:ea typeface="Calibri" pitchFamily="34" charset="-122"/>
              <a:cs typeface="Calibri" pitchFamily="34" charset="-120"/>
            </a:endParaRPr>
          </a:p>
          <a:p>
            <a:pPr algn="ctr"/>
            <a:r>
              <a:rPr lang="ru-RU" sz="1400" dirty="0">
                <a:solidFill>
                  <a:srgbClr val="0B2030"/>
                </a:solidFill>
                <a:latin typeface="Calibri" pitchFamily="34" charset="0"/>
                <a:ea typeface="Calibri" pitchFamily="34" charset="-122"/>
                <a:cs typeface="Calibri" pitchFamily="34" charset="-120"/>
              </a:rPr>
              <a:t>of river-valley landscapes</a:t>
            </a:r>
            <a:endParaRPr lang="en-US" sz="1400" dirty="0">
              <a:solidFill>
                <a:srgbClr val="0B2030"/>
              </a:solidFill>
              <a:latin typeface="Calibri" pitchFamily="34" charset="0"/>
              <a:ea typeface="Calibri" pitchFamily="34" charset="-122"/>
              <a:cs typeface="Calibri" pitchFamily="34" charset="-120"/>
            </a:endParaRPr>
          </a:p>
        </p:txBody>
      </p:sp>
      <p:sp>
        <p:nvSpPr>
          <p:cNvPr id="26" name="Shape 24"/>
          <p:cNvSpPr/>
          <p:nvPr/>
        </p:nvSpPr>
        <p:spPr>
          <a:xfrm>
            <a:off x="7635240" y="3337560"/>
            <a:ext cx="640080" cy="640080"/>
          </a:xfrm>
          <a:prstGeom prst="ellipse">
            <a:avLst/>
          </a:prstGeom>
          <a:solidFill>
            <a:srgbClr val="1A6B8A"/>
          </a:solidFill>
          <a:ln w="12700">
            <a:solidFill>
              <a:srgbClr val="1A6B8A"/>
            </a:solidFill>
            <a:prstDash val="solid"/>
          </a:ln>
        </p:spPr>
        <p:txBody>
          <a:bodyPr/>
          <a:lstStyle/>
          <a:p>
            <a:endParaRPr lang="en-AU"/>
          </a:p>
        </p:txBody>
      </p:sp>
      <p:sp>
        <p:nvSpPr>
          <p:cNvPr id="27" name="Text 25"/>
          <p:cNvSpPr/>
          <p:nvPr/>
        </p:nvSpPr>
        <p:spPr>
          <a:xfrm>
            <a:off x="7635240" y="3337560"/>
            <a:ext cx="640080" cy="640080"/>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28" name="Text 26"/>
          <p:cNvSpPr/>
          <p:nvPr/>
        </p:nvSpPr>
        <p:spPr>
          <a:xfrm>
            <a:off x="7269480" y="4005072"/>
            <a:ext cx="1417320" cy="594360"/>
          </a:xfrm>
          <a:prstGeom prst="rect">
            <a:avLst/>
          </a:prstGeom>
          <a:noFill/>
          <a:ln/>
        </p:spPr>
        <p:txBody>
          <a:bodyPr wrap="square" rtlCol="0" anchor="t"/>
          <a:lstStyle/>
          <a:p>
            <a:pPr algn="ctr"/>
            <a:r>
              <a:rPr lang="en-US" sz="1400" dirty="0" err="1">
                <a:solidFill>
                  <a:srgbClr val="0B2030"/>
                </a:solidFill>
                <a:latin typeface="Calibri" pitchFamily="34" charset="0"/>
                <a:ea typeface="Calibri" pitchFamily="34" charset="-122"/>
                <a:cs typeface="Calibri" pitchFamily="34" charset="-120"/>
              </a:rPr>
              <a:t>Barriers to</a:t>
            </a:r>
            <a:endParaRPr lang="en-US" sz="1400" dirty="0">
              <a:solidFill>
                <a:srgbClr val="0B2030"/>
              </a:solidFill>
              <a:latin typeface="Calibri" pitchFamily="34" charset="0"/>
              <a:ea typeface="Calibri" pitchFamily="34" charset="-122"/>
              <a:cs typeface="Calibri" pitchFamily="34" charset="-120"/>
            </a:endParaRPr>
          </a:p>
          <a:p>
            <a:pPr algn="ctr"/>
            <a:r>
              <a:rPr lang="en-US" sz="1400" dirty="0" err="1">
                <a:solidFill>
                  <a:srgbClr val="0B2030"/>
                </a:solidFill>
                <a:latin typeface="Calibri" pitchFamily="34" charset="0"/>
                <a:ea typeface="Calibri" pitchFamily="34" charset="-122"/>
                <a:cs typeface="Calibri" pitchFamily="34" charset="-120"/>
              </a:rPr>
              <a:t>migration</a:t>
            </a:r>
            <a:endParaRPr lang="en-US" sz="1400" dirty="0">
              <a:solidFill>
                <a:srgbClr val="0B2030"/>
              </a:solidFill>
              <a:latin typeface="Calibri" pitchFamily="34" charset="0"/>
              <a:ea typeface="Calibri" pitchFamily="34" charset="-122"/>
              <a:cs typeface="Calibri" pitchFamily="34" charset="-120"/>
            </a:endParaRPr>
          </a:p>
        </p:txBody>
      </p:sp>
      <p:sp>
        <p:nvSpPr>
          <p:cNvPr id="29" name="Text 5">
            <a:extLst>
              <a:ext uri="{FF2B5EF4-FFF2-40B4-BE49-F238E27FC236}">
                <a16:creationId xmlns:a16="http://schemas.microsoft.com/office/drawing/2014/main" id="{5A3D2D64-82EC-41A1-AD35-C97889363CF2}"/>
              </a:ext>
            </a:extLst>
          </p:cNvPr>
          <p:cNvSpPr/>
          <p:nvPr/>
        </p:nvSpPr>
        <p:spPr>
          <a:xfrm>
            <a:off x="3883428" y="955823"/>
            <a:ext cx="4889268" cy="1787377"/>
          </a:xfrm>
          <a:prstGeom prst="rect">
            <a:avLst/>
          </a:prstGeom>
          <a:noFill/>
          <a:ln/>
        </p:spPr>
        <p:txBody>
          <a:bodyPr wrap="square" rtlCol="0" anchor="ctr"/>
          <a:lstStyle/>
          <a:p>
            <a:pPr algn="ctr"/>
            <a:r>
              <a:rPr lang="ru-RU" sz="2000" b="1" dirty="0">
                <a:solidFill>
                  <a:srgbClr val="FFFFFF"/>
                </a:solidFill>
                <a:latin typeface="Calibri" pitchFamily="34" charset="0"/>
                <a:ea typeface="Calibri" pitchFamily="34" charset="-122"/>
                <a:cs typeface="Calibri" pitchFamily="34" charset="-120"/>
              </a:rPr>
              <a:t>As of 2025, 50 HPPs </a:t>
            </a:r>
            <a:r>
              <a:rPr lang="ru-RU" sz="2000" b="1" dirty="0" err="1">
                <a:solidFill>
                  <a:srgbClr val="FFFFFF"/>
                </a:solidFill>
                <a:latin typeface="Calibri" pitchFamily="34" charset="0"/>
                <a:ea typeface="Calibri" pitchFamily="34" charset="-122"/>
                <a:cs typeface="Calibri" pitchFamily="34" charset="-120"/>
              </a:rPr>
              <a:t>are</a:t>
            </a:r>
            <a:r>
              <a:rPr lang="ru-RU" sz="2000" b="1" dirty="0">
                <a:solidFill>
                  <a:srgbClr val="FFFFFF"/>
                </a:solidFill>
                <a:latin typeface="Calibri" pitchFamily="34" charset="0"/>
                <a:ea typeface="Calibri" pitchFamily="34" charset="-122"/>
                <a:cs typeface="Calibri" pitchFamily="34" charset="-120"/>
              </a:rPr>
              <a:t> </a:t>
            </a:r>
            <a:r>
              <a:rPr lang="en-GB" sz="2000" b="1" dirty="0">
                <a:solidFill>
                  <a:srgbClr val="FFFFFF"/>
                </a:solidFill>
                <a:latin typeface="Calibri" pitchFamily="34" charset="0"/>
                <a:ea typeface="Calibri" pitchFamily="34" charset="-122"/>
                <a:cs typeface="Calibri" pitchFamily="34" charset="-120"/>
              </a:rPr>
              <a:t>in operation </a:t>
            </a:r>
            <a:r>
              <a:rPr lang="ru-RU" sz="2000" b="1" dirty="0" err="1">
                <a:solidFill>
                  <a:srgbClr val="FFFFFF"/>
                </a:solidFill>
                <a:latin typeface="Calibri" pitchFamily="34" charset="0"/>
                <a:ea typeface="Calibri" pitchFamily="34" charset="-122"/>
                <a:cs typeface="Calibri" pitchFamily="34" charset="-120"/>
              </a:rPr>
              <a:t>or</a:t>
            </a:r>
            <a:endParaRPr lang="ru-RU" sz="2000" b="1" dirty="0">
              <a:solidFill>
                <a:srgbClr val="FFFFFF"/>
              </a:solidFill>
              <a:latin typeface="Calibri" pitchFamily="34" charset="0"/>
              <a:ea typeface="Calibri" pitchFamily="34" charset="-122"/>
              <a:cs typeface="Calibri" pitchFamily="34" charset="-120"/>
            </a:endParaRPr>
          </a:p>
          <a:p>
            <a:pPr algn="ctr"/>
            <a:r>
              <a:rPr lang="ru-RU" sz="2000" b="1" dirty="0">
                <a:solidFill>
                  <a:srgbClr val="FFFFFF"/>
                </a:solidFill>
                <a:latin typeface="Calibri" pitchFamily="34" charset="0"/>
                <a:ea typeface="Calibri" pitchFamily="34" charset="-122"/>
                <a:cs typeface="Calibri" pitchFamily="34" charset="-120"/>
              </a:rPr>
              <a:t>under construction + 45 announced on almost all mountain rivers</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872B564-1C08-4B3F-A434-F71271A604C6}"/>
              </a:ext>
            </a:extLst>
          </p:cNvPr>
          <p:cNvPicPr>
            <a:picLocks noChangeAspect="1"/>
          </p:cNvPicPr>
          <p:nvPr/>
        </p:nvPicPr>
        <p:blipFill>
          <a:blip r:embed="rId3"/>
          <a:stretch>
            <a:fillRect/>
          </a:stretch>
        </p:blipFill>
        <p:spPr>
          <a:xfrm>
            <a:off x="25757" y="65826"/>
            <a:ext cx="9118243" cy="5143500"/>
          </a:xfrm>
          <a:prstGeom prst="rect">
            <a:avLst/>
          </a:prstGeom>
        </p:spPr>
      </p:pic>
      <p:pic>
        <p:nvPicPr>
          <p:cNvPr id="18" name="Picture 17">
            <a:extLst>
              <a:ext uri="{FF2B5EF4-FFF2-40B4-BE49-F238E27FC236}">
                <a16:creationId xmlns:a16="http://schemas.microsoft.com/office/drawing/2014/main" id="{1F2D7E14-C803-45A2-B0E5-24A1021C167B}"/>
              </a:ext>
            </a:extLst>
          </p:cNvPr>
          <p:cNvPicPr>
            <a:picLocks noChangeAspect="1"/>
          </p:cNvPicPr>
          <p:nvPr/>
        </p:nvPicPr>
        <p:blipFill>
          <a:blip r:embed="rId4"/>
          <a:stretch>
            <a:fillRect/>
          </a:stretch>
        </p:blipFill>
        <p:spPr>
          <a:xfrm>
            <a:off x="1295063" y="-20166"/>
            <a:ext cx="8420774" cy="5143500"/>
          </a:xfrm>
          <a:prstGeom prst="rect">
            <a:avLst/>
          </a:prstGeom>
        </p:spPr>
      </p:pic>
      <p:sp>
        <p:nvSpPr>
          <p:cNvPr id="2" name="Title 1">
            <a:extLst>
              <a:ext uri="{FF2B5EF4-FFF2-40B4-BE49-F238E27FC236}">
                <a16:creationId xmlns:a16="http://schemas.microsoft.com/office/drawing/2014/main" id="{BDDBFFE9-C2B8-4E7E-BF32-C0451811108B}"/>
              </a:ext>
            </a:extLst>
          </p:cNvPr>
          <p:cNvSpPr>
            <a:spLocks noGrp="1"/>
          </p:cNvSpPr>
          <p:nvPr>
            <p:ph type="title"/>
          </p:nvPr>
        </p:nvSpPr>
        <p:spPr/>
        <p:txBody>
          <a:bodyPr/>
          <a:lstStyle/>
          <a:p>
            <a:endParaRPr lang="en-GB" dirty="0"/>
          </a:p>
        </p:txBody>
      </p:sp>
      <p:pic>
        <p:nvPicPr>
          <p:cNvPr id="20" name="Picture 19">
            <a:extLst>
              <a:ext uri="{FF2B5EF4-FFF2-40B4-BE49-F238E27FC236}">
                <a16:creationId xmlns:a16="http://schemas.microsoft.com/office/drawing/2014/main" id="{2373D8FA-2367-4715-AF57-C97A8D07187E}"/>
              </a:ext>
            </a:extLst>
          </p:cNvPr>
          <p:cNvPicPr>
            <a:picLocks noChangeAspect="1"/>
          </p:cNvPicPr>
          <p:nvPr/>
        </p:nvPicPr>
        <p:blipFill>
          <a:blip r:embed="rId5"/>
          <a:stretch>
            <a:fillRect/>
          </a:stretch>
        </p:blipFill>
        <p:spPr>
          <a:xfrm>
            <a:off x="1536862" y="65826"/>
            <a:ext cx="4898398" cy="924406"/>
          </a:xfrm>
          <a:prstGeom prst="rect">
            <a:avLst/>
          </a:prstGeom>
        </p:spPr>
      </p:pic>
      <p:pic>
        <p:nvPicPr>
          <p:cNvPr id="23" name="Picture 22">
            <a:extLst>
              <a:ext uri="{FF2B5EF4-FFF2-40B4-BE49-F238E27FC236}">
                <a16:creationId xmlns:a16="http://schemas.microsoft.com/office/drawing/2014/main" id="{E57CB35E-AE7C-44AA-A6E1-2192C73CCB56}"/>
              </a:ext>
            </a:extLst>
          </p:cNvPr>
          <p:cNvPicPr>
            <a:picLocks noChangeAspect="1"/>
          </p:cNvPicPr>
          <p:nvPr/>
        </p:nvPicPr>
        <p:blipFill>
          <a:blip r:embed="rId6"/>
          <a:stretch>
            <a:fillRect/>
          </a:stretch>
        </p:blipFill>
        <p:spPr>
          <a:xfrm>
            <a:off x="903173" y="65826"/>
            <a:ext cx="8100643" cy="5143500"/>
          </a:xfrm>
          <a:prstGeom prst="rect">
            <a:avLst/>
          </a:prstGeom>
        </p:spPr>
      </p:pic>
      <p:pic>
        <p:nvPicPr>
          <p:cNvPr id="25" name="Picture 24">
            <a:extLst>
              <a:ext uri="{FF2B5EF4-FFF2-40B4-BE49-F238E27FC236}">
                <a16:creationId xmlns:a16="http://schemas.microsoft.com/office/drawing/2014/main" id="{3C3656B6-7879-42CE-98FB-66C340CC76A3}"/>
              </a:ext>
            </a:extLst>
          </p:cNvPr>
          <p:cNvPicPr>
            <a:picLocks noChangeAspect="1"/>
          </p:cNvPicPr>
          <p:nvPr/>
        </p:nvPicPr>
        <p:blipFill>
          <a:blip r:embed="rId7"/>
          <a:stretch>
            <a:fillRect/>
          </a:stretch>
        </p:blipFill>
        <p:spPr>
          <a:xfrm>
            <a:off x="1798023" y="589591"/>
            <a:ext cx="6858594" cy="312447"/>
          </a:xfrm>
          <a:prstGeom prst="rect">
            <a:avLst/>
          </a:prstGeom>
        </p:spPr>
      </p:pic>
      <p:sp>
        <p:nvSpPr>
          <p:cNvPr id="21" name="Shape 31">
            <a:extLst>
              <a:ext uri="{FF2B5EF4-FFF2-40B4-BE49-F238E27FC236}">
                <a16:creationId xmlns:a16="http://schemas.microsoft.com/office/drawing/2014/main" id="{B31FB0CC-C782-417B-AE0A-1039E5E2AC48}"/>
              </a:ext>
            </a:extLst>
          </p:cNvPr>
          <p:cNvSpPr/>
          <p:nvPr/>
        </p:nvSpPr>
        <p:spPr>
          <a:xfrm>
            <a:off x="903173" y="20166"/>
            <a:ext cx="2749677" cy="579313"/>
          </a:xfrm>
          <a:prstGeom prst="rect">
            <a:avLst/>
          </a:prstGeom>
          <a:solidFill>
            <a:srgbClr val="B83232">
              <a:alpha val="10000"/>
            </a:srgbClr>
          </a:solidFill>
          <a:ln w="12700">
            <a:solidFill>
              <a:srgbClr val="B83232">
                <a:alpha val="40000"/>
              </a:srgbClr>
            </a:solidFill>
            <a:prstDash val="solid"/>
          </a:ln>
        </p:spPr>
        <p:txBody>
          <a:bodyPr/>
          <a:lstStyle/>
          <a:p>
            <a:r>
              <a:rPr lang="ru-RU" b="1" dirty="0"/>
              <a:t>Hydropower development</a:t>
            </a:r>
            <a:endParaRPr lang="en-GB" b="1" dirty="0"/>
          </a:p>
        </p:txBody>
      </p:sp>
      <p:pic>
        <p:nvPicPr>
          <p:cNvPr id="8" name="Picture 7">
            <a:extLst>
              <a:ext uri="{FF2B5EF4-FFF2-40B4-BE49-F238E27FC236}">
                <a16:creationId xmlns:a16="http://schemas.microsoft.com/office/drawing/2014/main" id="{081B5697-C7B8-4E1C-BF5A-B42DB4C3BCF0}"/>
              </a:ext>
            </a:extLst>
          </p:cNvPr>
          <p:cNvPicPr>
            <a:picLocks noChangeAspect="1"/>
          </p:cNvPicPr>
          <p:nvPr/>
        </p:nvPicPr>
        <p:blipFill>
          <a:blip r:embed="rId8"/>
          <a:stretch>
            <a:fillRect/>
          </a:stretch>
        </p:blipFill>
        <p:spPr>
          <a:xfrm>
            <a:off x="0" y="2320534"/>
            <a:ext cx="1680128" cy="2812693"/>
          </a:xfrm>
          <a:prstGeom prst="rect">
            <a:avLst/>
          </a:prstGeom>
        </p:spPr>
      </p:pic>
      <p:sp>
        <p:nvSpPr>
          <p:cNvPr id="3" name="TextBox 2">
            <a:extLst>
              <a:ext uri="{FF2B5EF4-FFF2-40B4-BE49-F238E27FC236}">
                <a16:creationId xmlns:a16="http://schemas.microsoft.com/office/drawing/2014/main" id="{DB9527B3-577F-499C-9A9A-313F41362963}"/>
              </a:ext>
            </a:extLst>
          </p:cNvPr>
          <p:cNvSpPr txBox="1"/>
          <p:nvPr/>
        </p:nvSpPr>
        <p:spPr>
          <a:xfrm>
            <a:off x="2480442" y="1269918"/>
            <a:ext cx="5014209" cy="369332"/>
          </a:xfrm>
          <a:prstGeom prst="rect">
            <a:avLst/>
          </a:prstGeom>
          <a:noFill/>
        </p:spPr>
        <p:txBody>
          <a:bodyPr wrap="square" rtlCol="0">
            <a:spAutoFit/>
          </a:bodyPr>
          <a:lstStyle/>
          <a:p>
            <a:r>
              <a:rPr lang="en-GB" b="1" dirty="0"/>
              <a:t>Dams in operation and planning in 2025</a:t>
            </a:r>
          </a:p>
        </p:txBody>
      </p:sp>
    </p:spTree>
    <p:extLst>
      <p:ext uri="{BB962C8B-B14F-4D97-AF65-F5344CB8AC3E}">
        <p14:creationId xmlns:p14="http://schemas.microsoft.com/office/powerpoint/2010/main" val="204129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rgbClr val="F7FAFB"/>
        </a:solidFill>
        <a:effectLst/>
      </p:bgPr>
    </p:bg>
    <p:spTree>
      <p:nvGrpSpPr>
        <p:cNvPr id="1" name=""/>
        <p:cNvGrpSpPr/>
        <p:nvPr/>
      </p:nvGrpSpPr>
      <p:grpSpPr>
        <a:xfrm>
          <a:off x="0" y="0"/>
          <a:ext cx="0" cy="0"/>
          <a:chOff x="0" y="0"/>
          <a:chExt cx="0" cy="0"/>
        </a:xfrm>
      </p:grpSpPr>
      <p:sp>
        <p:nvSpPr>
          <p:cNvPr id="2" name="Shape 0"/>
          <p:cNvSpPr/>
          <p:nvPr/>
        </p:nvSpPr>
        <p:spPr>
          <a:xfrm>
            <a:off x="0" y="0"/>
            <a:ext cx="320040" cy="5143500"/>
          </a:xfrm>
          <a:prstGeom prst="rect">
            <a:avLst/>
          </a:prstGeom>
          <a:solidFill>
            <a:srgbClr val="1A6B8A"/>
          </a:solidFill>
          <a:ln w="12700">
            <a:solidFill>
              <a:srgbClr val="1A6B8A"/>
            </a:solidFill>
            <a:prstDash val="solid"/>
          </a:ln>
        </p:spPr>
        <p:txBody>
          <a:bodyPr/>
          <a:lstStyle/>
          <a:p>
            <a:endParaRPr lang="en-AU"/>
          </a:p>
        </p:txBody>
      </p:sp>
      <p:sp>
        <p:nvSpPr>
          <p:cNvPr id="3" name="Shape 1"/>
          <p:cNvSpPr/>
          <p:nvPr/>
        </p:nvSpPr>
        <p:spPr>
          <a:xfrm>
            <a:off x="320040" y="0"/>
            <a:ext cx="8823960" cy="868680"/>
          </a:xfrm>
          <a:prstGeom prst="rect">
            <a:avLst/>
          </a:prstGeom>
          <a:solidFill>
            <a:srgbClr val="0B3D5E"/>
          </a:solidFill>
          <a:ln w="12700">
            <a:solidFill>
              <a:srgbClr val="0B3D5E"/>
            </a:solidFill>
            <a:prstDash val="solid"/>
          </a:ln>
        </p:spPr>
        <p:txBody>
          <a:bodyPr/>
          <a:lstStyle/>
          <a:p>
            <a:endParaRPr lang="en-AU"/>
          </a:p>
        </p:txBody>
      </p:sp>
      <p:sp>
        <p:nvSpPr>
          <p:cNvPr id="4" name="Text 2"/>
          <p:cNvSpPr/>
          <p:nvPr/>
        </p:nvSpPr>
        <p:spPr>
          <a:xfrm>
            <a:off x="457200" y="0"/>
            <a:ext cx="8503920" cy="868680"/>
          </a:xfrm>
          <a:prstGeom prst="rect">
            <a:avLst/>
          </a:prstGeom>
          <a:noFill/>
          <a:ln/>
        </p:spPr>
        <p:txBody>
          <a:bodyPr wrap="square" rtlCol="0" anchor="ctr"/>
          <a:lstStyle/>
          <a:p>
            <a:pPr marL="0" indent="0" algn="l">
              <a:buNone/>
            </a:pPr>
            <a:r>
              <a:rPr lang="en-US" sz="2000" b="1" dirty="0">
                <a:solidFill>
                  <a:srgbClr val="FFFFFF"/>
                </a:solidFill>
                <a:latin typeface="Calibri" pitchFamily="34" charset="0"/>
                <a:ea typeface="Calibri" pitchFamily="34" charset="-122"/>
                <a:cs typeface="Calibri" pitchFamily="34" charset="-120"/>
              </a:rPr>
              <a:t>🧩  Key impact 1: Fragmentation of the river network</a:t>
            </a:r>
            <a:endParaRPr lang="en-US" sz="2000" dirty="0"/>
          </a:p>
        </p:txBody>
      </p:sp>
      <p:sp>
        <p:nvSpPr>
          <p:cNvPr id="5" name="Shape 3"/>
          <p:cNvSpPr/>
          <p:nvPr/>
        </p:nvSpPr>
        <p:spPr>
          <a:xfrm>
            <a:off x="3663043" y="1243584"/>
            <a:ext cx="2286000" cy="347472"/>
          </a:xfrm>
          <a:prstGeom prst="rect">
            <a:avLst/>
          </a:prstGeom>
          <a:solidFill>
            <a:srgbClr val="1A6B8A"/>
          </a:solidFill>
          <a:ln w="12700">
            <a:solidFill>
              <a:srgbClr val="1A6B8A"/>
            </a:solidFill>
            <a:prstDash val="solid"/>
          </a:ln>
        </p:spPr>
        <p:txBody>
          <a:bodyPr/>
          <a:lstStyle/>
          <a:p>
            <a:endParaRPr lang="en-AU"/>
          </a:p>
        </p:txBody>
      </p:sp>
      <p:sp>
        <p:nvSpPr>
          <p:cNvPr id="6" name="Text 4"/>
          <p:cNvSpPr/>
          <p:nvPr/>
        </p:nvSpPr>
        <p:spPr>
          <a:xfrm>
            <a:off x="3514417" y="1225573"/>
            <a:ext cx="2286000" cy="337774"/>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Example: the Lepsy River</a:t>
            </a:r>
            <a:endParaRPr lang="en-US" sz="1100" dirty="0"/>
          </a:p>
        </p:txBody>
      </p:sp>
      <p:sp>
        <p:nvSpPr>
          <p:cNvPr id="7" name="Text 5"/>
          <p:cNvSpPr/>
          <p:nvPr/>
        </p:nvSpPr>
        <p:spPr>
          <a:xfrm>
            <a:off x="442613" y="942040"/>
            <a:ext cx="5013960" cy="813400"/>
          </a:xfrm>
          <a:prstGeom prst="rect">
            <a:avLst/>
          </a:prstGeom>
          <a:noFill/>
          <a:ln/>
        </p:spPr>
        <p:txBody>
          <a:bodyPr wrap="square" rtlCol="0" anchor="ctr"/>
          <a:lstStyle/>
          <a:p>
            <a:pPr marL="0" indent="0">
              <a:buNone/>
            </a:pPr>
            <a:r>
              <a:rPr lang="en-US" sz="1600" b="1" dirty="0">
                <a:solidFill>
                  <a:srgbClr val="0B3D5E"/>
                </a:solidFill>
                <a:latin typeface="Calibri" pitchFamily="34" charset="0"/>
                <a:ea typeface="Calibri" pitchFamily="34" charset="-122"/>
                <a:cs typeface="Calibri" pitchFamily="34" charset="-120"/>
              </a:rPr>
              <a:t>The greater the fragmentation, </a:t>
            </a:r>
            <a:endParaRPr lang="ru-RU" sz="1600" b="1" dirty="0">
              <a:solidFill>
                <a:srgbClr val="0B3D5E"/>
              </a:solidFill>
              <a:latin typeface="Calibri" pitchFamily="34" charset="0"/>
              <a:ea typeface="Calibri" pitchFamily="34" charset="-122"/>
              <a:cs typeface="Calibri" pitchFamily="34" charset="-120"/>
            </a:endParaRPr>
          </a:p>
          <a:p>
            <a:pPr marL="0" indent="0">
              <a:buNone/>
            </a:pPr>
            <a:r>
              <a:rPr lang="en-US" sz="1600" b="1" dirty="0">
                <a:solidFill>
                  <a:srgbClr val="0B3D5E"/>
                </a:solidFill>
                <a:latin typeface="Calibri" pitchFamily="34" charset="0"/>
                <a:ea typeface="Calibri" pitchFamily="34" charset="-122"/>
                <a:cs typeface="Calibri" pitchFamily="34" charset="-120"/>
              </a:rPr>
              <a:t>the lower the connectivity</a:t>
            </a:r>
            <a:endParaRPr lang="ru-RU" sz="1600" b="1" dirty="0">
              <a:solidFill>
                <a:srgbClr val="0B3D5E"/>
              </a:solidFill>
              <a:latin typeface="Calibri" pitchFamily="34" charset="0"/>
              <a:ea typeface="Calibri" pitchFamily="34" charset="-122"/>
              <a:cs typeface="Calibri" pitchFamily="34" charset="-120"/>
            </a:endParaRPr>
          </a:p>
          <a:p>
            <a:pPr marL="0" indent="0">
              <a:buNone/>
            </a:pPr>
            <a:r>
              <a:rPr lang="en-US" sz="1600" b="1" dirty="0">
                <a:solidFill>
                  <a:srgbClr val="0B3D5E"/>
                </a:solidFill>
                <a:latin typeface="Calibri" pitchFamily="34" charset="0"/>
                <a:ea typeface="Calibri" pitchFamily="34" charset="-122"/>
                <a:cs typeface="Calibri" pitchFamily="34" charset="-120"/>
              </a:rPr>
              <a:t> and resilience of the ecosystem</a:t>
            </a:r>
            <a:endParaRPr lang="en-US" sz="1600" dirty="0"/>
          </a:p>
        </p:txBody>
      </p:sp>
      <p:sp>
        <p:nvSpPr>
          <p:cNvPr id="8" name="Shape 6"/>
          <p:cNvSpPr/>
          <p:nvPr/>
        </p:nvSpPr>
        <p:spPr>
          <a:xfrm>
            <a:off x="457200" y="2011680"/>
            <a:ext cx="1280160" cy="347472"/>
          </a:xfrm>
          <a:prstGeom prst="rect">
            <a:avLst/>
          </a:prstGeom>
          <a:solidFill>
            <a:srgbClr val="0D7C6E"/>
          </a:solidFill>
          <a:ln w="12700">
            <a:solidFill>
              <a:srgbClr val="0D7C6E"/>
            </a:solidFill>
            <a:prstDash val="solid"/>
          </a:ln>
        </p:spPr>
        <p:txBody>
          <a:bodyPr/>
          <a:lstStyle/>
          <a:p>
            <a:endParaRPr lang="en-AU"/>
          </a:p>
        </p:txBody>
      </p:sp>
      <p:sp>
        <p:nvSpPr>
          <p:cNvPr id="9" name="Text 7"/>
          <p:cNvSpPr/>
          <p:nvPr/>
        </p:nvSpPr>
        <p:spPr>
          <a:xfrm>
            <a:off x="457200" y="2011680"/>
            <a:ext cx="1280160" cy="347472"/>
          </a:xfrm>
          <a:prstGeom prst="rect">
            <a:avLst/>
          </a:prstGeom>
          <a:noFill/>
          <a:ln/>
        </p:spPr>
        <p:txBody>
          <a:bodyPr wrap="square" lIns="0" tIns="0" rIns="0" bIns="0" rtlCol="0" anchor="ctr"/>
          <a:lstStyle/>
          <a:p>
            <a:pPr marL="0" indent="0" algn="ctr">
              <a:buNone/>
            </a:pPr>
            <a:r>
              <a:rPr lang="en-US" sz="900" dirty="0">
                <a:solidFill>
                  <a:srgbClr val="FFFFFF"/>
                </a:solidFill>
              </a:rPr>
              <a:t>Free-flowing</a:t>
            </a:r>
            <a:endParaRPr lang="en-US" sz="900" dirty="0"/>
          </a:p>
          <a:p>
            <a:pPr marL="0" indent="0" algn="ctr">
              <a:buNone/>
            </a:pPr>
            <a:r>
              <a:rPr lang="en-US" sz="900" dirty="0">
                <a:solidFill>
                  <a:srgbClr val="FFFFFF"/>
                </a:solidFill>
              </a:rPr>
              <a:t>reach</a:t>
            </a:r>
            <a:endParaRPr lang="en-US" sz="900" dirty="0"/>
          </a:p>
        </p:txBody>
      </p:sp>
      <p:sp>
        <p:nvSpPr>
          <p:cNvPr id="10" name="Shape 8"/>
          <p:cNvSpPr/>
          <p:nvPr/>
        </p:nvSpPr>
        <p:spPr>
          <a:xfrm>
            <a:off x="1783080" y="1920240"/>
            <a:ext cx="201168" cy="530352"/>
          </a:xfrm>
          <a:prstGeom prst="rect">
            <a:avLst/>
          </a:prstGeom>
          <a:solidFill>
            <a:srgbClr val="B83232"/>
          </a:solidFill>
          <a:ln w="12700">
            <a:solidFill>
              <a:srgbClr val="B83232"/>
            </a:solidFill>
            <a:prstDash val="solid"/>
          </a:ln>
        </p:spPr>
        <p:txBody>
          <a:bodyPr/>
          <a:lstStyle/>
          <a:p>
            <a:endParaRPr lang="en-AU"/>
          </a:p>
        </p:txBody>
      </p:sp>
      <p:sp>
        <p:nvSpPr>
          <p:cNvPr id="11" name="Text 9"/>
          <p:cNvSpPr/>
          <p:nvPr/>
        </p:nvSpPr>
        <p:spPr>
          <a:xfrm>
            <a:off x="1691640" y="2468880"/>
            <a:ext cx="411480" cy="256032"/>
          </a:xfrm>
          <a:prstGeom prst="rect">
            <a:avLst/>
          </a:prstGeom>
          <a:noFill/>
          <a:ln/>
        </p:spPr>
        <p:txBody>
          <a:bodyPr wrap="square" rtlCol="0" anchor="ctr"/>
          <a:lstStyle/>
          <a:p>
            <a:pPr marL="0" indent="0" algn="ctr">
              <a:buNone/>
            </a:pPr>
            <a:r>
              <a:rPr lang="en-US" sz="800" dirty="0">
                <a:solidFill>
                  <a:srgbClr val="B83232"/>
                </a:solidFill>
              </a:rPr>
              <a:t>HPP 1</a:t>
            </a:r>
            <a:endParaRPr lang="en-US" sz="800" dirty="0"/>
          </a:p>
        </p:txBody>
      </p:sp>
      <p:sp>
        <p:nvSpPr>
          <p:cNvPr id="12" name="Shape 10"/>
          <p:cNvSpPr/>
          <p:nvPr/>
        </p:nvSpPr>
        <p:spPr>
          <a:xfrm>
            <a:off x="2029968" y="2011680"/>
            <a:ext cx="1005840" cy="347472"/>
          </a:xfrm>
          <a:prstGeom prst="rect">
            <a:avLst/>
          </a:prstGeom>
          <a:solidFill>
            <a:srgbClr val="1A6B8A">
              <a:alpha val="60000"/>
            </a:srgbClr>
          </a:solidFill>
          <a:ln w="12700">
            <a:solidFill>
              <a:srgbClr val="1A6B8A"/>
            </a:solidFill>
            <a:prstDash val="solid"/>
          </a:ln>
        </p:spPr>
        <p:txBody>
          <a:bodyPr/>
          <a:lstStyle/>
          <a:p>
            <a:endParaRPr lang="en-AU"/>
          </a:p>
        </p:txBody>
      </p:sp>
      <p:sp>
        <p:nvSpPr>
          <p:cNvPr id="13" name="Shape 11"/>
          <p:cNvSpPr/>
          <p:nvPr/>
        </p:nvSpPr>
        <p:spPr>
          <a:xfrm>
            <a:off x="3063240" y="1920240"/>
            <a:ext cx="201168" cy="530352"/>
          </a:xfrm>
          <a:prstGeom prst="rect">
            <a:avLst/>
          </a:prstGeom>
          <a:solidFill>
            <a:srgbClr val="B83232"/>
          </a:solidFill>
          <a:ln w="12700">
            <a:solidFill>
              <a:srgbClr val="B83232"/>
            </a:solidFill>
            <a:prstDash val="solid"/>
          </a:ln>
        </p:spPr>
        <p:txBody>
          <a:bodyPr/>
          <a:lstStyle/>
          <a:p>
            <a:endParaRPr lang="en-AU"/>
          </a:p>
        </p:txBody>
      </p:sp>
      <p:sp>
        <p:nvSpPr>
          <p:cNvPr id="14" name="Text 12"/>
          <p:cNvSpPr/>
          <p:nvPr/>
        </p:nvSpPr>
        <p:spPr>
          <a:xfrm>
            <a:off x="2971800" y="2468880"/>
            <a:ext cx="411480" cy="256032"/>
          </a:xfrm>
          <a:prstGeom prst="rect">
            <a:avLst/>
          </a:prstGeom>
          <a:noFill/>
          <a:ln/>
        </p:spPr>
        <p:txBody>
          <a:bodyPr wrap="square" rtlCol="0" anchor="ctr"/>
          <a:lstStyle/>
          <a:p>
            <a:pPr marL="0" indent="0" algn="ctr">
              <a:buNone/>
            </a:pPr>
            <a:r>
              <a:rPr lang="en-US" sz="800" dirty="0">
                <a:solidFill>
                  <a:srgbClr val="B83232"/>
                </a:solidFill>
              </a:rPr>
              <a:t>HPP 2</a:t>
            </a:r>
            <a:endParaRPr lang="en-US" sz="800" dirty="0"/>
          </a:p>
        </p:txBody>
      </p:sp>
      <p:sp>
        <p:nvSpPr>
          <p:cNvPr id="15" name="Shape 13"/>
          <p:cNvSpPr/>
          <p:nvPr/>
        </p:nvSpPr>
        <p:spPr>
          <a:xfrm>
            <a:off x="3310128" y="2011680"/>
            <a:ext cx="640080" cy="347472"/>
          </a:xfrm>
          <a:prstGeom prst="rect">
            <a:avLst/>
          </a:prstGeom>
          <a:solidFill>
            <a:srgbClr val="1A6B8A">
              <a:alpha val="45000"/>
            </a:srgbClr>
          </a:solidFill>
          <a:ln w="12700">
            <a:solidFill>
              <a:srgbClr val="1A6B8A"/>
            </a:solidFill>
            <a:prstDash val="solid"/>
          </a:ln>
        </p:spPr>
        <p:txBody>
          <a:bodyPr/>
          <a:lstStyle/>
          <a:p>
            <a:endParaRPr lang="en-AU"/>
          </a:p>
        </p:txBody>
      </p:sp>
      <p:sp>
        <p:nvSpPr>
          <p:cNvPr id="16" name="Shape 14"/>
          <p:cNvSpPr/>
          <p:nvPr/>
        </p:nvSpPr>
        <p:spPr>
          <a:xfrm>
            <a:off x="3977640" y="1920240"/>
            <a:ext cx="201168" cy="530352"/>
          </a:xfrm>
          <a:prstGeom prst="rect">
            <a:avLst/>
          </a:prstGeom>
          <a:solidFill>
            <a:srgbClr val="B83232"/>
          </a:solidFill>
          <a:ln w="12700">
            <a:solidFill>
              <a:srgbClr val="B83232"/>
            </a:solidFill>
            <a:prstDash val="solid"/>
          </a:ln>
        </p:spPr>
        <p:txBody>
          <a:bodyPr/>
          <a:lstStyle/>
          <a:p>
            <a:endParaRPr lang="en-AU"/>
          </a:p>
        </p:txBody>
      </p:sp>
      <p:sp>
        <p:nvSpPr>
          <p:cNvPr id="17" name="Text 15"/>
          <p:cNvSpPr/>
          <p:nvPr/>
        </p:nvSpPr>
        <p:spPr>
          <a:xfrm>
            <a:off x="3886200" y="2468880"/>
            <a:ext cx="411480" cy="256032"/>
          </a:xfrm>
          <a:prstGeom prst="rect">
            <a:avLst/>
          </a:prstGeom>
          <a:noFill/>
          <a:ln/>
        </p:spPr>
        <p:txBody>
          <a:bodyPr wrap="square" rtlCol="0" anchor="ctr"/>
          <a:lstStyle/>
          <a:p>
            <a:pPr marL="0" indent="0" algn="ctr">
              <a:buNone/>
            </a:pPr>
            <a:r>
              <a:rPr lang="en-US" sz="800" dirty="0">
                <a:solidFill>
                  <a:srgbClr val="B83232"/>
                </a:solidFill>
              </a:rPr>
              <a:t>HPP 3</a:t>
            </a:r>
            <a:endParaRPr lang="en-US" sz="800" dirty="0"/>
          </a:p>
        </p:txBody>
      </p:sp>
      <p:sp>
        <p:nvSpPr>
          <p:cNvPr id="18" name="Shape 16"/>
          <p:cNvSpPr/>
          <p:nvPr/>
        </p:nvSpPr>
        <p:spPr>
          <a:xfrm>
            <a:off x="4224528" y="2011680"/>
            <a:ext cx="502920" cy="347472"/>
          </a:xfrm>
          <a:prstGeom prst="rect">
            <a:avLst/>
          </a:prstGeom>
          <a:solidFill>
            <a:srgbClr val="1A6B8A">
              <a:alpha val="30000"/>
            </a:srgbClr>
          </a:solidFill>
          <a:ln w="12700">
            <a:solidFill>
              <a:srgbClr val="1A6B8A"/>
            </a:solidFill>
            <a:prstDash val="solid"/>
          </a:ln>
        </p:spPr>
        <p:txBody>
          <a:bodyPr/>
          <a:lstStyle/>
          <a:p>
            <a:endParaRPr lang="en-AU"/>
          </a:p>
        </p:txBody>
      </p:sp>
      <p:sp>
        <p:nvSpPr>
          <p:cNvPr id="19" name="Shape 17"/>
          <p:cNvSpPr/>
          <p:nvPr/>
        </p:nvSpPr>
        <p:spPr>
          <a:xfrm>
            <a:off x="4754880" y="1920240"/>
            <a:ext cx="201168" cy="530352"/>
          </a:xfrm>
          <a:prstGeom prst="rect">
            <a:avLst/>
          </a:prstGeom>
          <a:solidFill>
            <a:srgbClr val="B83232"/>
          </a:solidFill>
          <a:ln w="12700">
            <a:solidFill>
              <a:srgbClr val="B83232"/>
            </a:solidFill>
            <a:prstDash val="solid"/>
          </a:ln>
        </p:spPr>
        <p:txBody>
          <a:bodyPr/>
          <a:lstStyle/>
          <a:p>
            <a:endParaRPr lang="en-AU"/>
          </a:p>
        </p:txBody>
      </p:sp>
      <p:sp>
        <p:nvSpPr>
          <p:cNvPr id="20" name="Text 18"/>
          <p:cNvSpPr/>
          <p:nvPr/>
        </p:nvSpPr>
        <p:spPr>
          <a:xfrm>
            <a:off x="4663440" y="2468880"/>
            <a:ext cx="411480" cy="256032"/>
          </a:xfrm>
          <a:prstGeom prst="rect">
            <a:avLst/>
          </a:prstGeom>
          <a:noFill/>
          <a:ln/>
        </p:spPr>
        <p:txBody>
          <a:bodyPr wrap="square" rtlCol="0" anchor="ctr"/>
          <a:lstStyle/>
          <a:p>
            <a:pPr marL="0" indent="0" algn="ctr">
              <a:buNone/>
            </a:pPr>
            <a:r>
              <a:rPr lang="en-US" sz="800" dirty="0">
                <a:solidFill>
                  <a:srgbClr val="B83232"/>
                </a:solidFill>
              </a:rPr>
              <a:t>HPP N</a:t>
            </a:r>
            <a:endParaRPr lang="en-US" sz="800" dirty="0"/>
          </a:p>
        </p:txBody>
      </p:sp>
      <p:sp>
        <p:nvSpPr>
          <p:cNvPr id="21" name="Shape 19"/>
          <p:cNvSpPr/>
          <p:nvPr/>
        </p:nvSpPr>
        <p:spPr>
          <a:xfrm>
            <a:off x="5001768" y="2011680"/>
            <a:ext cx="411480" cy="347472"/>
          </a:xfrm>
          <a:prstGeom prst="rect">
            <a:avLst/>
          </a:prstGeom>
          <a:solidFill>
            <a:srgbClr val="1A6B8A">
              <a:alpha val="15000"/>
            </a:srgbClr>
          </a:solidFill>
          <a:ln w="12700">
            <a:solidFill>
              <a:srgbClr val="1A6B8A"/>
            </a:solidFill>
            <a:prstDash val="solid"/>
          </a:ln>
        </p:spPr>
        <p:txBody>
          <a:bodyPr/>
          <a:lstStyle/>
          <a:p>
            <a:endParaRPr lang="en-AU"/>
          </a:p>
        </p:txBody>
      </p:sp>
      <p:sp>
        <p:nvSpPr>
          <p:cNvPr id="22" name="Text 20"/>
          <p:cNvSpPr/>
          <p:nvPr/>
        </p:nvSpPr>
        <p:spPr>
          <a:xfrm>
            <a:off x="352044" y="1806840"/>
            <a:ext cx="2743200" cy="182880"/>
          </a:xfrm>
          <a:prstGeom prst="rect">
            <a:avLst/>
          </a:prstGeom>
          <a:noFill/>
          <a:ln/>
        </p:spPr>
        <p:txBody>
          <a:bodyPr wrap="square" rtlCol="0" anchor="ctr"/>
          <a:lstStyle/>
          <a:p>
            <a:pPr marL="0" indent="0">
              <a:buNone/>
            </a:pPr>
            <a:r>
              <a:rPr lang="en-US" sz="900" i="1" dirty="0">
                <a:solidFill>
                  <a:srgbClr val="4A6070"/>
                </a:solidFill>
              </a:rPr>
              <a:t>→ direction of flow</a:t>
            </a:r>
            <a:endParaRPr lang="en-US" sz="900" dirty="0"/>
          </a:p>
        </p:txBody>
      </p:sp>
      <p:sp>
        <p:nvSpPr>
          <p:cNvPr id="23" name="Shape 21"/>
          <p:cNvSpPr/>
          <p:nvPr/>
        </p:nvSpPr>
        <p:spPr>
          <a:xfrm>
            <a:off x="411480" y="3017520"/>
            <a:ext cx="384048" cy="475488"/>
          </a:xfrm>
          <a:prstGeom prst="rect">
            <a:avLst/>
          </a:prstGeom>
          <a:solidFill>
            <a:srgbClr val="1A6B8A"/>
          </a:solidFill>
          <a:ln w="12700">
            <a:solidFill>
              <a:srgbClr val="1A6B8A"/>
            </a:solidFill>
            <a:prstDash val="solid"/>
          </a:ln>
        </p:spPr>
        <p:txBody>
          <a:bodyPr/>
          <a:lstStyle/>
          <a:p>
            <a:endParaRPr lang="en-AU"/>
          </a:p>
        </p:txBody>
      </p:sp>
      <p:sp>
        <p:nvSpPr>
          <p:cNvPr id="24" name="Text 22"/>
          <p:cNvSpPr/>
          <p:nvPr/>
        </p:nvSpPr>
        <p:spPr>
          <a:xfrm>
            <a:off x="411480" y="3017520"/>
            <a:ext cx="384048" cy="475488"/>
          </a:xfrm>
          <a:prstGeom prst="rect">
            <a:avLst/>
          </a:prstGeom>
          <a:noFill/>
          <a:ln/>
        </p:spPr>
        <p:txBody>
          <a:bodyPr wrap="square" lIns="0" tIns="0" rIns="0" bIns="0" rtlCol="0" anchor="ctr"/>
          <a:lstStyle/>
          <a:p>
            <a:pPr marL="0" indent="0" algn="ctr">
              <a:buNone/>
            </a:pPr>
            <a:r>
              <a:rPr lang="en-US" sz="1300" b="1" dirty="0">
                <a:solidFill>
                  <a:srgbClr val="FFFFFF"/>
                </a:solidFill>
              </a:rPr>
              <a:t>01</a:t>
            </a:r>
            <a:endParaRPr lang="en-US" sz="1300" dirty="0"/>
          </a:p>
        </p:txBody>
      </p:sp>
      <p:sp>
        <p:nvSpPr>
          <p:cNvPr id="25" name="Shape 23"/>
          <p:cNvSpPr/>
          <p:nvPr/>
        </p:nvSpPr>
        <p:spPr>
          <a:xfrm>
            <a:off x="841248" y="3017520"/>
            <a:ext cx="7909560" cy="475488"/>
          </a:xfrm>
          <a:prstGeom prst="rect">
            <a:avLst/>
          </a:prstGeom>
          <a:solidFill>
            <a:srgbClr val="1A6B8A">
              <a:alpha val="10000"/>
            </a:srgbClr>
          </a:solidFill>
          <a:ln w="12700">
            <a:solidFill>
              <a:srgbClr val="1A6B8A">
                <a:alpha val="40000"/>
              </a:srgbClr>
            </a:solidFill>
            <a:prstDash val="solid"/>
          </a:ln>
        </p:spPr>
        <p:txBody>
          <a:bodyPr/>
          <a:lstStyle/>
          <a:p>
            <a:endParaRPr lang="en-AU"/>
          </a:p>
        </p:txBody>
      </p:sp>
      <p:sp>
        <p:nvSpPr>
          <p:cNvPr id="26" name="Text 24"/>
          <p:cNvSpPr/>
          <p:nvPr/>
        </p:nvSpPr>
        <p:spPr>
          <a:xfrm>
            <a:off x="960120" y="3017520"/>
            <a:ext cx="7680960" cy="475488"/>
          </a:xfrm>
          <a:prstGeom prst="rect">
            <a:avLst/>
          </a:prstGeom>
          <a:noFill/>
          <a:ln/>
        </p:spPr>
        <p:txBody>
          <a:bodyPr wrap="square" rtlCol="0" anchor="ctr"/>
          <a:lstStyle/>
          <a:p>
            <a:pPr marL="0" indent="0">
              <a:buNone/>
            </a:pPr>
            <a:r>
              <a:rPr lang="en-US" sz="1400" b="1" dirty="0">
                <a:solidFill>
                  <a:srgbClr val="0B2030"/>
                </a:solidFill>
                <a:latin typeface="Calibri" pitchFamily="34" charset="0"/>
                <a:ea typeface="Calibri" pitchFamily="34" charset="-122"/>
                <a:cs typeface="Calibri" pitchFamily="34" charset="-120"/>
              </a:rPr>
              <a:t>A dam is an impassable barrier for fish and most other aquatic organisms</a:t>
            </a:r>
            <a:endParaRPr lang="en-US" sz="1400" b="1" dirty="0"/>
          </a:p>
        </p:txBody>
      </p:sp>
      <p:sp>
        <p:nvSpPr>
          <p:cNvPr id="27" name="Shape 25"/>
          <p:cNvSpPr/>
          <p:nvPr/>
        </p:nvSpPr>
        <p:spPr>
          <a:xfrm>
            <a:off x="411480" y="3675888"/>
            <a:ext cx="384048" cy="475488"/>
          </a:xfrm>
          <a:prstGeom prst="rect">
            <a:avLst/>
          </a:prstGeom>
          <a:solidFill>
            <a:srgbClr val="0D7C6E"/>
          </a:solidFill>
          <a:ln w="12700">
            <a:solidFill>
              <a:srgbClr val="0D7C6E"/>
            </a:solidFill>
            <a:prstDash val="solid"/>
          </a:ln>
        </p:spPr>
        <p:txBody>
          <a:bodyPr/>
          <a:lstStyle/>
          <a:p>
            <a:endParaRPr lang="en-AU"/>
          </a:p>
        </p:txBody>
      </p:sp>
      <p:sp>
        <p:nvSpPr>
          <p:cNvPr id="28" name="Text 26"/>
          <p:cNvSpPr/>
          <p:nvPr/>
        </p:nvSpPr>
        <p:spPr>
          <a:xfrm>
            <a:off x="411480" y="3675888"/>
            <a:ext cx="384048" cy="475488"/>
          </a:xfrm>
          <a:prstGeom prst="rect">
            <a:avLst/>
          </a:prstGeom>
          <a:noFill/>
          <a:ln/>
        </p:spPr>
        <p:txBody>
          <a:bodyPr wrap="square" lIns="0" tIns="0" rIns="0" bIns="0" rtlCol="0" anchor="ctr"/>
          <a:lstStyle/>
          <a:p>
            <a:pPr marL="0" indent="0" algn="ctr">
              <a:buNone/>
            </a:pPr>
            <a:r>
              <a:rPr lang="en-US" sz="1300" b="1" dirty="0">
                <a:solidFill>
                  <a:srgbClr val="FFFFFF"/>
                </a:solidFill>
              </a:rPr>
              <a:t>02</a:t>
            </a:r>
            <a:endParaRPr lang="en-US" sz="1300" dirty="0"/>
          </a:p>
        </p:txBody>
      </p:sp>
      <p:sp>
        <p:nvSpPr>
          <p:cNvPr id="29" name="Shape 27"/>
          <p:cNvSpPr/>
          <p:nvPr/>
        </p:nvSpPr>
        <p:spPr>
          <a:xfrm>
            <a:off x="841248" y="3675888"/>
            <a:ext cx="7909560" cy="475488"/>
          </a:xfrm>
          <a:prstGeom prst="rect">
            <a:avLst/>
          </a:prstGeom>
          <a:solidFill>
            <a:srgbClr val="0D7C6E">
              <a:alpha val="10000"/>
            </a:srgbClr>
          </a:solidFill>
          <a:ln w="12700">
            <a:solidFill>
              <a:srgbClr val="0D7C6E">
                <a:alpha val="40000"/>
              </a:srgbClr>
            </a:solidFill>
            <a:prstDash val="solid"/>
          </a:ln>
        </p:spPr>
        <p:txBody>
          <a:bodyPr/>
          <a:lstStyle/>
          <a:p>
            <a:endParaRPr lang="en-AU"/>
          </a:p>
        </p:txBody>
      </p:sp>
      <p:sp>
        <p:nvSpPr>
          <p:cNvPr id="30" name="Text 28"/>
          <p:cNvSpPr/>
          <p:nvPr/>
        </p:nvSpPr>
        <p:spPr>
          <a:xfrm>
            <a:off x="960120" y="3675888"/>
            <a:ext cx="7680960" cy="475488"/>
          </a:xfrm>
          <a:prstGeom prst="rect">
            <a:avLst/>
          </a:prstGeom>
          <a:noFill/>
          <a:ln/>
        </p:spPr>
        <p:txBody>
          <a:bodyPr wrap="square" rtlCol="0" anchor="ctr"/>
          <a:lstStyle/>
          <a:p>
            <a:pPr marL="0" indent="0">
              <a:buNone/>
            </a:pPr>
            <a:r>
              <a:rPr lang="en-US" sz="1400" b="1" dirty="0">
                <a:solidFill>
                  <a:srgbClr val="0B2030"/>
                </a:solidFill>
                <a:latin typeface="Calibri" pitchFamily="34" charset="0"/>
                <a:ea typeface="Calibri" pitchFamily="34" charset="-122"/>
                <a:cs typeface="Calibri" pitchFamily="34" charset="-120"/>
              </a:rPr>
              <a:t>It is not only the number of dams that matters – their location within the basin is critical</a:t>
            </a:r>
            <a:endParaRPr lang="en-US" sz="1400" b="1" dirty="0"/>
          </a:p>
        </p:txBody>
      </p:sp>
      <p:sp>
        <p:nvSpPr>
          <p:cNvPr id="31" name="Shape 29"/>
          <p:cNvSpPr/>
          <p:nvPr/>
        </p:nvSpPr>
        <p:spPr>
          <a:xfrm>
            <a:off x="411480" y="4334256"/>
            <a:ext cx="384048" cy="475488"/>
          </a:xfrm>
          <a:prstGeom prst="rect">
            <a:avLst/>
          </a:prstGeom>
          <a:solidFill>
            <a:srgbClr val="B83232"/>
          </a:solidFill>
          <a:ln w="12700">
            <a:solidFill>
              <a:srgbClr val="B83232"/>
            </a:solidFill>
            <a:prstDash val="solid"/>
          </a:ln>
        </p:spPr>
        <p:txBody>
          <a:bodyPr/>
          <a:lstStyle/>
          <a:p>
            <a:endParaRPr lang="en-AU"/>
          </a:p>
        </p:txBody>
      </p:sp>
      <p:sp>
        <p:nvSpPr>
          <p:cNvPr id="32" name="Text 30"/>
          <p:cNvSpPr/>
          <p:nvPr/>
        </p:nvSpPr>
        <p:spPr>
          <a:xfrm>
            <a:off x="411480" y="4334256"/>
            <a:ext cx="384048" cy="475488"/>
          </a:xfrm>
          <a:prstGeom prst="rect">
            <a:avLst/>
          </a:prstGeom>
          <a:noFill/>
          <a:ln/>
        </p:spPr>
        <p:txBody>
          <a:bodyPr wrap="square" lIns="0" tIns="0" rIns="0" bIns="0" rtlCol="0" anchor="ctr"/>
          <a:lstStyle/>
          <a:p>
            <a:pPr marL="0" indent="0" algn="ctr">
              <a:buNone/>
            </a:pPr>
            <a:r>
              <a:rPr lang="en-US" sz="1300" b="1" dirty="0">
                <a:solidFill>
                  <a:srgbClr val="FFFFFF"/>
                </a:solidFill>
              </a:rPr>
              <a:t>03</a:t>
            </a:r>
            <a:endParaRPr lang="en-US" sz="1300" dirty="0"/>
          </a:p>
        </p:txBody>
      </p:sp>
      <p:sp>
        <p:nvSpPr>
          <p:cNvPr id="33" name="Shape 31"/>
          <p:cNvSpPr/>
          <p:nvPr/>
        </p:nvSpPr>
        <p:spPr>
          <a:xfrm>
            <a:off x="841248" y="4334256"/>
            <a:ext cx="7909560" cy="475488"/>
          </a:xfrm>
          <a:prstGeom prst="rect">
            <a:avLst/>
          </a:prstGeom>
          <a:solidFill>
            <a:srgbClr val="B83232">
              <a:alpha val="10000"/>
            </a:srgbClr>
          </a:solidFill>
          <a:ln w="12700">
            <a:solidFill>
              <a:srgbClr val="B83232">
                <a:alpha val="40000"/>
              </a:srgbClr>
            </a:solidFill>
            <a:prstDash val="solid"/>
          </a:ln>
        </p:spPr>
        <p:txBody>
          <a:bodyPr/>
          <a:lstStyle/>
          <a:p>
            <a:endParaRPr lang="en-AU"/>
          </a:p>
        </p:txBody>
      </p:sp>
      <p:sp>
        <p:nvSpPr>
          <p:cNvPr id="34" name="Text 32"/>
          <p:cNvSpPr/>
          <p:nvPr/>
        </p:nvSpPr>
        <p:spPr>
          <a:xfrm>
            <a:off x="960120" y="4334256"/>
            <a:ext cx="7680960" cy="475488"/>
          </a:xfrm>
          <a:prstGeom prst="rect">
            <a:avLst/>
          </a:prstGeom>
          <a:noFill/>
          <a:ln/>
        </p:spPr>
        <p:txBody>
          <a:bodyPr wrap="square" rtlCol="0" anchor="ctr"/>
          <a:lstStyle/>
          <a:p>
            <a:pPr marL="0" indent="0">
              <a:buNone/>
            </a:pPr>
            <a:r>
              <a:rPr lang="en-US" sz="1400" b="1" dirty="0">
                <a:solidFill>
                  <a:srgbClr val="0B2030"/>
                </a:solidFill>
                <a:latin typeface="Calibri" pitchFamily="34" charset="0"/>
                <a:ea typeface="Calibri" pitchFamily="34" charset="-122"/>
                <a:cs typeface="Calibri" pitchFamily="34" charset="-120"/>
              </a:rPr>
              <a:t>Isolated river fragments lose the ability to recover in the face of climate change</a:t>
            </a:r>
            <a:endParaRPr lang="en-US" sz="1400" b="1" dirty="0"/>
          </a:p>
        </p:txBody>
      </p:sp>
      <p:pic>
        <p:nvPicPr>
          <p:cNvPr id="2050" name="Picture 2" descr="Photo">
            <a:extLst>
              <a:ext uri="{FF2B5EF4-FFF2-40B4-BE49-F238E27FC236}">
                <a16:creationId xmlns:a16="http://schemas.microsoft.com/office/drawing/2014/main" id="{5D083806-4ABF-42B9-AD85-48522F2E3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16" y="915543"/>
            <a:ext cx="2679192" cy="20093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F7FAFB"/>
        </a:solidFill>
        <a:effectLst/>
      </p:bgPr>
    </p:bg>
    <p:spTree>
      <p:nvGrpSpPr>
        <p:cNvPr id="1" name=""/>
        <p:cNvGrpSpPr/>
        <p:nvPr/>
      </p:nvGrpSpPr>
      <p:grpSpPr>
        <a:xfrm>
          <a:off x="0" y="0"/>
          <a:ext cx="0" cy="0"/>
          <a:chOff x="0" y="0"/>
          <a:chExt cx="0" cy="0"/>
        </a:xfrm>
      </p:grpSpPr>
      <p:sp>
        <p:nvSpPr>
          <p:cNvPr id="2" name="Shape 0"/>
          <p:cNvSpPr/>
          <p:nvPr/>
        </p:nvSpPr>
        <p:spPr>
          <a:xfrm>
            <a:off x="0" y="0"/>
            <a:ext cx="320040" cy="5143500"/>
          </a:xfrm>
          <a:prstGeom prst="rect">
            <a:avLst/>
          </a:prstGeom>
          <a:solidFill>
            <a:srgbClr val="D4A017"/>
          </a:solidFill>
          <a:ln w="12700">
            <a:solidFill>
              <a:srgbClr val="D4A017"/>
            </a:solidFill>
            <a:prstDash val="solid"/>
          </a:ln>
        </p:spPr>
        <p:txBody>
          <a:bodyPr/>
          <a:lstStyle/>
          <a:p>
            <a:endParaRPr lang="en-AU"/>
          </a:p>
        </p:txBody>
      </p:sp>
      <p:sp>
        <p:nvSpPr>
          <p:cNvPr id="3" name="Shape 1"/>
          <p:cNvSpPr/>
          <p:nvPr/>
        </p:nvSpPr>
        <p:spPr>
          <a:xfrm>
            <a:off x="320040" y="0"/>
            <a:ext cx="8823960" cy="868680"/>
          </a:xfrm>
          <a:prstGeom prst="rect">
            <a:avLst/>
          </a:prstGeom>
          <a:solidFill>
            <a:srgbClr val="0B3D5E"/>
          </a:solidFill>
          <a:ln w="12700">
            <a:solidFill>
              <a:srgbClr val="0B3D5E"/>
            </a:solidFill>
            <a:prstDash val="solid"/>
          </a:ln>
        </p:spPr>
        <p:txBody>
          <a:bodyPr/>
          <a:lstStyle/>
          <a:p>
            <a:endParaRPr lang="en-AU"/>
          </a:p>
        </p:txBody>
      </p:sp>
      <p:sp>
        <p:nvSpPr>
          <p:cNvPr id="4" name="Text 2"/>
          <p:cNvSpPr/>
          <p:nvPr/>
        </p:nvSpPr>
        <p:spPr>
          <a:xfrm>
            <a:off x="457200" y="0"/>
            <a:ext cx="8503920" cy="868680"/>
          </a:xfrm>
          <a:prstGeom prst="rect">
            <a:avLst/>
          </a:prstGeom>
          <a:noFill/>
          <a:ln/>
        </p:spPr>
        <p:txBody>
          <a:bodyPr wrap="square" rtlCol="0" anchor="ctr"/>
          <a:lstStyle/>
          <a:p>
            <a:pPr marL="0" indent="0" algn="l">
              <a:buNone/>
            </a:pPr>
            <a:r>
              <a:rPr lang="en-US" sz="2000" b="1" dirty="0">
                <a:solidFill>
                  <a:srgbClr val="FFFFFF"/>
                </a:solidFill>
                <a:latin typeface="Calibri" pitchFamily="34" charset="0"/>
                <a:ea typeface="Calibri" pitchFamily="34" charset="-122"/>
                <a:cs typeface="Calibri" pitchFamily="34" charset="-120"/>
              </a:rPr>
              <a:t>📉  Key impact 2: Alteration of natural flow</a:t>
            </a:r>
            <a:endParaRPr lang="en-US" sz="2000" dirty="0"/>
          </a:p>
        </p:txBody>
      </p:sp>
      <p:sp>
        <p:nvSpPr>
          <p:cNvPr id="5" name="Shape 3"/>
          <p:cNvSpPr/>
          <p:nvPr/>
        </p:nvSpPr>
        <p:spPr>
          <a:xfrm>
            <a:off x="4803371" y="938147"/>
            <a:ext cx="2926080" cy="347472"/>
          </a:xfrm>
          <a:prstGeom prst="rect">
            <a:avLst/>
          </a:prstGeom>
          <a:solidFill>
            <a:srgbClr val="1A6B8A"/>
          </a:solidFill>
          <a:ln w="12700">
            <a:solidFill>
              <a:srgbClr val="1A6B8A"/>
            </a:solidFill>
            <a:prstDash val="solid"/>
          </a:ln>
        </p:spPr>
        <p:txBody>
          <a:bodyPr/>
          <a:lstStyle/>
          <a:p>
            <a:endParaRPr lang="en-AU"/>
          </a:p>
        </p:txBody>
      </p:sp>
      <p:sp>
        <p:nvSpPr>
          <p:cNvPr id="6" name="Text 4"/>
          <p:cNvSpPr/>
          <p:nvPr/>
        </p:nvSpPr>
        <p:spPr>
          <a:xfrm>
            <a:off x="4754880" y="938147"/>
            <a:ext cx="2926080" cy="347472"/>
          </a:xfrm>
          <a:prstGeom prst="rect">
            <a:avLst/>
          </a:prstGeom>
          <a:noFill/>
          <a:ln/>
        </p:spPr>
        <p:txBody>
          <a:bodyPr wrap="square" lIns="0" tIns="0" rIns="0" bIns="0" rtlCol="0" anchor="ctr"/>
          <a:lstStyle/>
          <a:p>
            <a:pPr marL="0" indent="0" algn="ctr">
              <a:buNone/>
            </a:pPr>
            <a:r>
              <a:rPr lang="en-US" sz="1050" b="1" dirty="0">
                <a:solidFill>
                  <a:srgbClr val="FFFFFF"/>
                </a:solidFill>
              </a:rPr>
              <a:t>Example: the Kapshagai dam, the Ili River</a:t>
            </a:r>
            <a:endParaRPr lang="en-US" sz="1050" dirty="0"/>
          </a:p>
        </p:txBody>
      </p:sp>
      <p:sp>
        <p:nvSpPr>
          <p:cNvPr id="7" name="Text 5"/>
          <p:cNvSpPr/>
          <p:nvPr/>
        </p:nvSpPr>
        <p:spPr>
          <a:xfrm>
            <a:off x="320040" y="946405"/>
            <a:ext cx="4837176" cy="347472"/>
          </a:xfrm>
          <a:prstGeom prst="rect">
            <a:avLst/>
          </a:prstGeom>
          <a:noFill/>
          <a:ln/>
        </p:spPr>
        <p:txBody>
          <a:bodyPr wrap="square" rtlCol="0" anchor="ctr"/>
          <a:lstStyle/>
          <a:p>
            <a:pPr marL="0" indent="0">
              <a:buNone/>
            </a:pPr>
            <a:r>
              <a:rPr lang="en-US" sz="1300" b="1" dirty="0">
                <a:solidFill>
                  <a:srgbClr val="0B3D5E"/>
                </a:solidFill>
                <a:latin typeface="Calibri" pitchFamily="34" charset="0"/>
                <a:ea typeface="Calibri" pitchFamily="34" charset="-122"/>
                <a:cs typeface="Calibri" pitchFamily="34" charset="-120"/>
              </a:rPr>
              <a:t>Natural flow regime vs. regulated:</a:t>
            </a:r>
            <a:endParaRPr lang="en-US" sz="1300" dirty="0"/>
          </a:p>
        </p:txBody>
      </p:sp>
      <p:sp>
        <p:nvSpPr>
          <p:cNvPr id="8" name="Text 6"/>
          <p:cNvSpPr/>
          <p:nvPr/>
        </p:nvSpPr>
        <p:spPr>
          <a:xfrm>
            <a:off x="2618508" y="1810512"/>
            <a:ext cx="1633451" cy="256032"/>
          </a:xfrm>
          <a:prstGeom prst="rect">
            <a:avLst/>
          </a:prstGeom>
          <a:noFill/>
          <a:ln/>
        </p:spPr>
        <p:txBody>
          <a:bodyPr wrap="square" rtlCol="0" anchor="ctr"/>
          <a:lstStyle/>
          <a:p>
            <a:pPr marL="0" indent="0" algn="ctr">
              <a:buNone/>
            </a:pPr>
            <a:r>
              <a:rPr lang="en-US" sz="1050" b="1" dirty="0">
                <a:solidFill>
                  <a:srgbClr val="0D7C6E"/>
                </a:solidFill>
                <a:latin typeface="Calibri" pitchFamily="34" charset="0"/>
                <a:ea typeface="Calibri" pitchFamily="34" charset="-122"/>
                <a:cs typeface="Calibri" pitchFamily="34" charset="-120"/>
              </a:rPr>
              <a:t>Natural flow</a:t>
            </a:r>
            <a:endParaRPr lang="en-US" sz="1050" dirty="0"/>
          </a:p>
        </p:txBody>
      </p:sp>
      <p:sp>
        <p:nvSpPr>
          <p:cNvPr id="9" name="Shape 7"/>
          <p:cNvSpPr/>
          <p:nvPr/>
        </p:nvSpPr>
        <p:spPr>
          <a:xfrm>
            <a:off x="457200" y="2340864"/>
            <a:ext cx="219456" cy="237744"/>
          </a:xfrm>
          <a:prstGeom prst="rect">
            <a:avLst/>
          </a:prstGeom>
          <a:solidFill>
            <a:srgbClr val="0D7C6E">
              <a:alpha val="85000"/>
            </a:srgbClr>
          </a:solidFill>
          <a:ln w="12700">
            <a:solidFill>
              <a:srgbClr val="0D7C6E"/>
            </a:solidFill>
            <a:prstDash val="solid"/>
          </a:ln>
        </p:spPr>
        <p:txBody>
          <a:bodyPr/>
          <a:lstStyle/>
          <a:p>
            <a:endParaRPr lang="en-AU"/>
          </a:p>
        </p:txBody>
      </p:sp>
      <p:sp>
        <p:nvSpPr>
          <p:cNvPr id="10" name="Shape 8"/>
          <p:cNvSpPr/>
          <p:nvPr/>
        </p:nvSpPr>
        <p:spPr>
          <a:xfrm>
            <a:off x="749808" y="2293315"/>
            <a:ext cx="219456" cy="285293"/>
          </a:xfrm>
          <a:prstGeom prst="rect">
            <a:avLst/>
          </a:prstGeom>
          <a:solidFill>
            <a:srgbClr val="0D7C6E">
              <a:alpha val="85000"/>
            </a:srgbClr>
          </a:solidFill>
          <a:ln w="12700">
            <a:solidFill>
              <a:srgbClr val="0D7C6E"/>
            </a:solidFill>
            <a:prstDash val="solid"/>
          </a:ln>
        </p:spPr>
        <p:txBody>
          <a:bodyPr/>
          <a:lstStyle/>
          <a:p>
            <a:endParaRPr lang="en-AU"/>
          </a:p>
        </p:txBody>
      </p:sp>
      <p:sp>
        <p:nvSpPr>
          <p:cNvPr id="11" name="Shape 9"/>
          <p:cNvSpPr/>
          <p:nvPr/>
        </p:nvSpPr>
        <p:spPr>
          <a:xfrm>
            <a:off x="1042416" y="2150669"/>
            <a:ext cx="219456" cy="427939"/>
          </a:xfrm>
          <a:prstGeom prst="rect">
            <a:avLst/>
          </a:prstGeom>
          <a:solidFill>
            <a:srgbClr val="0D7C6E">
              <a:alpha val="85000"/>
            </a:srgbClr>
          </a:solidFill>
          <a:ln w="12700">
            <a:solidFill>
              <a:srgbClr val="0D7C6E"/>
            </a:solidFill>
            <a:prstDash val="solid"/>
          </a:ln>
        </p:spPr>
        <p:txBody>
          <a:bodyPr/>
          <a:lstStyle/>
          <a:p>
            <a:endParaRPr lang="en-AU"/>
          </a:p>
        </p:txBody>
      </p:sp>
      <p:sp>
        <p:nvSpPr>
          <p:cNvPr id="12" name="Shape 10"/>
          <p:cNvSpPr/>
          <p:nvPr/>
        </p:nvSpPr>
        <p:spPr>
          <a:xfrm>
            <a:off x="1335024" y="1865376"/>
            <a:ext cx="219456" cy="713232"/>
          </a:xfrm>
          <a:prstGeom prst="rect">
            <a:avLst/>
          </a:prstGeom>
          <a:solidFill>
            <a:srgbClr val="0D7C6E">
              <a:alpha val="85000"/>
            </a:srgbClr>
          </a:solidFill>
          <a:ln w="12700">
            <a:solidFill>
              <a:srgbClr val="0D7C6E"/>
            </a:solidFill>
            <a:prstDash val="solid"/>
          </a:ln>
        </p:spPr>
        <p:txBody>
          <a:bodyPr/>
          <a:lstStyle/>
          <a:p>
            <a:endParaRPr lang="en-AU"/>
          </a:p>
        </p:txBody>
      </p:sp>
      <p:sp>
        <p:nvSpPr>
          <p:cNvPr id="13" name="Shape 11"/>
          <p:cNvSpPr/>
          <p:nvPr/>
        </p:nvSpPr>
        <p:spPr>
          <a:xfrm>
            <a:off x="1627632" y="1532534"/>
            <a:ext cx="219456" cy="1046074"/>
          </a:xfrm>
          <a:prstGeom prst="rect">
            <a:avLst/>
          </a:prstGeom>
          <a:solidFill>
            <a:srgbClr val="0D7C6E">
              <a:alpha val="85000"/>
            </a:srgbClr>
          </a:solidFill>
          <a:ln w="12700">
            <a:solidFill>
              <a:srgbClr val="0D7C6E"/>
            </a:solidFill>
            <a:prstDash val="solid"/>
          </a:ln>
        </p:spPr>
        <p:txBody>
          <a:bodyPr/>
          <a:lstStyle/>
          <a:p>
            <a:endParaRPr lang="en-AU"/>
          </a:p>
        </p:txBody>
      </p:sp>
      <p:sp>
        <p:nvSpPr>
          <p:cNvPr id="14" name="Shape 12"/>
          <p:cNvSpPr/>
          <p:nvPr/>
        </p:nvSpPr>
        <p:spPr>
          <a:xfrm>
            <a:off x="1920240" y="1722730"/>
            <a:ext cx="219456" cy="855878"/>
          </a:xfrm>
          <a:prstGeom prst="rect">
            <a:avLst/>
          </a:prstGeom>
          <a:solidFill>
            <a:srgbClr val="0D7C6E">
              <a:alpha val="85000"/>
            </a:srgbClr>
          </a:solidFill>
          <a:ln w="12700">
            <a:solidFill>
              <a:srgbClr val="0D7C6E"/>
            </a:solidFill>
            <a:prstDash val="solid"/>
          </a:ln>
        </p:spPr>
        <p:txBody>
          <a:bodyPr/>
          <a:lstStyle/>
          <a:p>
            <a:endParaRPr lang="en-AU"/>
          </a:p>
        </p:txBody>
      </p:sp>
      <p:sp>
        <p:nvSpPr>
          <p:cNvPr id="15" name="Shape 13"/>
          <p:cNvSpPr/>
          <p:nvPr/>
        </p:nvSpPr>
        <p:spPr>
          <a:xfrm>
            <a:off x="2212848" y="1960474"/>
            <a:ext cx="219456" cy="618134"/>
          </a:xfrm>
          <a:prstGeom prst="rect">
            <a:avLst/>
          </a:prstGeom>
          <a:solidFill>
            <a:srgbClr val="0D7C6E">
              <a:alpha val="85000"/>
            </a:srgbClr>
          </a:solidFill>
          <a:ln w="12700">
            <a:solidFill>
              <a:srgbClr val="0D7C6E"/>
            </a:solidFill>
            <a:prstDash val="solid"/>
          </a:ln>
        </p:spPr>
        <p:txBody>
          <a:bodyPr/>
          <a:lstStyle/>
          <a:p>
            <a:endParaRPr lang="en-AU"/>
          </a:p>
        </p:txBody>
      </p:sp>
      <p:sp>
        <p:nvSpPr>
          <p:cNvPr id="16" name="Shape 14"/>
          <p:cNvSpPr/>
          <p:nvPr/>
        </p:nvSpPr>
        <p:spPr>
          <a:xfrm>
            <a:off x="2505456" y="2150669"/>
            <a:ext cx="219456" cy="427939"/>
          </a:xfrm>
          <a:prstGeom prst="rect">
            <a:avLst/>
          </a:prstGeom>
          <a:solidFill>
            <a:srgbClr val="0D7C6E">
              <a:alpha val="85000"/>
            </a:srgbClr>
          </a:solidFill>
          <a:ln w="12700">
            <a:solidFill>
              <a:srgbClr val="0D7C6E"/>
            </a:solidFill>
            <a:prstDash val="solid"/>
          </a:ln>
        </p:spPr>
        <p:txBody>
          <a:bodyPr/>
          <a:lstStyle/>
          <a:p>
            <a:endParaRPr lang="en-AU"/>
          </a:p>
        </p:txBody>
      </p:sp>
      <p:sp>
        <p:nvSpPr>
          <p:cNvPr id="17" name="Shape 15"/>
          <p:cNvSpPr/>
          <p:nvPr/>
        </p:nvSpPr>
        <p:spPr>
          <a:xfrm>
            <a:off x="2798064" y="2245766"/>
            <a:ext cx="219456" cy="332842"/>
          </a:xfrm>
          <a:prstGeom prst="rect">
            <a:avLst/>
          </a:prstGeom>
          <a:solidFill>
            <a:srgbClr val="0D7C6E">
              <a:alpha val="85000"/>
            </a:srgbClr>
          </a:solidFill>
          <a:ln w="12700">
            <a:solidFill>
              <a:srgbClr val="0D7C6E"/>
            </a:solidFill>
            <a:prstDash val="solid"/>
          </a:ln>
        </p:spPr>
        <p:txBody>
          <a:bodyPr/>
          <a:lstStyle/>
          <a:p>
            <a:endParaRPr lang="en-AU"/>
          </a:p>
        </p:txBody>
      </p:sp>
      <p:sp>
        <p:nvSpPr>
          <p:cNvPr id="18" name="Shape 16"/>
          <p:cNvSpPr/>
          <p:nvPr/>
        </p:nvSpPr>
        <p:spPr>
          <a:xfrm>
            <a:off x="3090672" y="2340864"/>
            <a:ext cx="219456" cy="237744"/>
          </a:xfrm>
          <a:prstGeom prst="rect">
            <a:avLst/>
          </a:prstGeom>
          <a:solidFill>
            <a:srgbClr val="0D7C6E">
              <a:alpha val="85000"/>
            </a:srgbClr>
          </a:solidFill>
          <a:ln w="12700">
            <a:solidFill>
              <a:srgbClr val="0D7C6E"/>
            </a:solidFill>
            <a:prstDash val="solid"/>
          </a:ln>
        </p:spPr>
        <p:txBody>
          <a:bodyPr/>
          <a:lstStyle/>
          <a:p>
            <a:endParaRPr lang="en-AU"/>
          </a:p>
        </p:txBody>
      </p:sp>
      <p:sp>
        <p:nvSpPr>
          <p:cNvPr id="19" name="Shape 17"/>
          <p:cNvSpPr/>
          <p:nvPr/>
        </p:nvSpPr>
        <p:spPr>
          <a:xfrm>
            <a:off x="3383280" y="2388413"/>
            <a:ext cx="219456" cy="190195"/>
          </a:xfrm>
          <a:prstGeom prst="rect">
            <a:avLst/>
          </a:prstGeom>
          <a:solidFill>
            <a:srgbClr val="0D7C6E">
              <a:alpha val="85000"/>
            </a:srgbClr>
          </a:solidFill>
          <a:ln w="12700">
            <a:solidFill>
              <a:srgbClr val="0D7C6E"/>
            </a:solidFill>
            <a:prstDash val="solid"/>
          </a:ln>
        </p:spPr>
        <p:txBody>
          <a:bodyPr/>
          <a:lstStyle/>
          <a:p>
            <a:endParaRPr lang="en-AU"/>
          </a:p>
        </p:txBody>
      </p:sp>
      <p:sp>
        <p:nvSpPr>
          <p:cNvPr id="20" name="Shape 18"/>
          <p:cNvSpPr/>
          <p:nvPr/>
        </p:nvSpPr>
        <p:spPr>
          <a:xfrm>
            <a:off x="3675888" y="2364638"/>
            <a:ext cx="219456" cy="213970"/>
          </a:xfrm>
          <a:prstGeom prst="rect">
            <a:avLst/>
          </a:prstGeom>
          <a:solidFill>
            <a:srgbClr val="0D7C6E">
              <a:alpha val="85000"/>
            </a:srgbClr>
          </a:solidFill>
          <a:ln w="12700">
            <a:solidFill>
              <a:srgbClr val="0D7C6E"/>
            </a:solidFill>
            <a:prstDash val="solid"/>
          </a:ln>
        </p:spPr>
        <p:txBody>
          <a:bodyPr/>
          <a:lstStyle/>
          <a:p>
            <a:endParaRPr lang="en-AU"/>
          </a:p>
        </p:txBody>
      </p:sp>
      <p:sp>
        <p:nvSpPr>
          <p:cNvPr id="21" name="Text 19"/>
          <p:cNvSpPr/>
          <p:nvPr/>
        </p:nvSpPr>
        <p:spPr>
          <a:xfrm>
            <a:off x="411480" y="2596896"/>
            <a:ext cx="3840480" cy="182880"/>
          </a:xfrm>
          <a:prstGeom prst="rect">
            <a:avLst/>
          </a:prstGeom>
          <a:noFill/>
          <a:ln/>
        </p:spPr>
        <p:txBody>
          <a:bodyPr wrap="square" rtlCol="0" anchor="ctr"/>
          <a:lstStyle/>
          <a:p>
            <a:pPr marL="0" indent="0" algn="just">
              <a:buNone/>
            </a:pPr>
            <a:r>
              <a:rPr lang="en-US" sz="800" dirty="0">
                <a:solidFill>
                  <a:srgbClr val="4A6070"/>
                </a:solidFill>
              </a:rPr>
              <a:t>J              F       M         A           M         J           J          A          S             O         N          D</a:t>
            </a:r>
            <a:endParaRPr lang="en-US" sz="800" dirty="0"/>
          </a:p>
        </p:txBody>
      </p:sp>
      <p:sp>
        <p:nvSpPr>
          <p:cNvPr id="22" name="Text 20"/>
          <p:cNvSpPr/>
          <p:nvPr/>
        </p:nvSpPr>
        <p:spPr>
          <a:xfrm>
            <a:off x="411480" y="2798064"/>
            <a:ext cx="3840480" cy="256032"/>
          </a:xfrm>
          <a:prstGeom prst="rect">
            <a:avLst/>
          </a:prstGeom>
          <a:noFill/>
          <a:ln/>
        </p:spPr>
        <p:txBody>
          <a:bodyPr wrap="square" rtlCol="0" anchor="ctr"/>
          <a:lstStyle/>
          <a:p>
            <a:pPr marL="0" indent="0" algn="ctr">
              <a:buNone/>
            </a:pPr>
            <a:r>
              <a:rPr lang="en-US" sz="1000" i="1" dirty="0">
                <a:solidFill>
                  <a:srgbClr val="0D7C6E"/>
                </a:solidFill>
                <a:latin typeface="Calibri" pitchFamily="34" charset="0"/>
                <a:ea typeface="Calibri" pitchFamily="34" charset="-122"/>
                <a:cs typeface="Calibri" pitchFamily="34" charset="-120"/>
              </a:rPr>
              <a:t>Spring floods nourish floodplains and spawning grounds</a:t>
            </a:r>
            <a:endParaRPr lang="en-US" sz="1000" dirty="0"/>
          </a:p>
        </p:txBody>
      </p:sp>
      <p:sp>
        <p:nvSpPr>
          <p:cNvPr id="23" name="Text 21"/>
          <p:cNvSpPr/>
          <p:nvPr/>
        </p:nvSpPr>
        <p:spPr>
          <a:xfrm>
            <a:off x="4892040" y="1810512"/>
            <a:ext cx="3840480" cy="256032"/>
          </a:xfrm>
          <a:prstGeom prst="rect">
            <a:avLst/>
          </a:prstGeom>
          <a:noFill/>
          <a:ln/>
        </p:spPr>
        <p:txBody>
          <a:bodyPr wrap="square" rtlCol="0" anchor="ctr"/>
          <a:lstStyle/>
          <a:p>
            <a:pPr marL="0" indent="0" algn="ctr">
              <a:buNone/>
            </a:pPr>
            <a:r>
              <a:rPr lang="en-US" sz="1050" b="1" dirty="0">
                <a:solidFill>
                  <a:srgbClr val="B83232"/>
                </a:solidFill>
                <a:latin typeface="Calibri" pitchFamily="34" charset="0"/>
                <a:ea typeface="Calibri" pitchFamily="34" charset="-122"/>
                <a:cs typeface="Calibri" pitchFamily="34" charset="-120"/>
              </a:rPr>
              <a:t>Regulated flow (Kapshagai)</a:t>
            </a:r>
            <a:endParaRPr lang="en-US" sz="1050" dirty="0"/>
          </a:p>
        </p:txBody>
      </p:sp>
      <p:sp>
        <p:nvSpPr>
          <p:cNvPr id="24" name="Shape 22"/>
          <p:cNvSpPr/>
          <p:nvPr/>
        </p:nvSpPr>
        <p:spPr>
          <a:xfrm>
            <a:off x="4937760" y="2188708"/>
            <a:ext cx="219456" cy="389900"/>
          </a:xfrm>
          <a:prstGeom prst="rect">
            <a:avLst/>
          </a:prstGeom>
          <a:solidFill>
            <a:srgbClr val="B83232">
              <a:alpha val="70000"/>
            </a:srgbClr>
          </a:solidFill>
          <a:ln w="12700">
            <a:solidFill>
              <a:srgbClr val="B83232"/>
            </a:solidFill>
            <a:prstDash val="solid"/>
          </a:ln>
        </p:spPr>
        <p:txBody>
          <a:bodyPr/>
          <a:lstStyle/>
          <a:p>
            <a:endParaRPr lang="en-AU"/>
          </a:p>
        </p:txBody>
      </p:sp>
      <p:sp>
        <p:nvSpPr>
          <p:cNvPr id="25" name="Shape 23"/>
          <p:cNvSpPr/>
          <p:nvPr/>
        </p:nvSpPr>
        <p:spPr>
          <a:xfrm>
            <a:off x="5230368" y="2188708"/>
            <a:ext cx="219456" cy="389900"/>
          </a:xfrm>
          <a:prstGeom prst="rect">
            <a:avLst/>
          </a:prstGeom>
          <a:solidFill>
            <a:srgbClr val="B83232">
              <a:alpha val="70000"/>
            </a:srgbClr>
          </a:solidFill>
          <a:ln w="12700">
            <a:solidFill>
              <a:srgbClr val="B83232"/>
            </a:solidFill>
            <a:prstDash val="solid"/>
          </a:ln>
        </p:spPr>
        <p:txBody>
          <a:bodyPr/>
          <a:lstStyle/>
          <a:p>
            <a:endParaRPr lang="en-AU"/>
          </a:p>
        </p:txBody>
      </p:sp>
      <p:sp>
        <p:nvSpPr>
          <p:cNvPr id="26" name="Shape 24"/>
          <p:cNvSpPr/>
          <p:nvPr/>
        </p:nvSpPr>
        <p:spPr>
          <a:xfrm>
            <a:off x="5522976" y="2174443"/>
            <a:ext cx="219456" cy="404165"/>
          </a:xfrm>
          <a:prstGeom prst="rect">
            <a:avLst/>
          </a:prstGeom>
          <a:solidFill>
            <a:srgbClr val="B83232">
              <a:alpha val="70000"/>
            </a:srgbClr>
          </a:solidFill>
          <a:ln w="12700">
            <a:solidFill>
              <a:srgbClr val="B83232"/>
            </a:solidFill>
            <a:prstDash val="solid"/>
          </a:ln>
        </p:spPr>
        <p:txBody>
          <a:bodyPr/>
          <a:lstStyle/>
          <a:p>
            <a:endParaRPr lang="en-AU"/>
          </a:p>
        </p:txBody>
      </p:sp>
      <p:sp>
        <p:nvSpPr>
          <p:cNvPr id="27" name="Shape 25"/>
          <p:cNvSpPr/>
          <p:nvPr/>
        </p:nvSpPr>
        <p:spPr>
          <a:xfrm>
            <a:off x="5815584" y="2150669"/>
            <a:ext cx="219456" cy="427939"/>
          </a:xfrm>
          <a:prstGeom prst="rect">
            <a:avLst/>
          </a:prstGeom>
          <a:solidFill>
            <a:srgbClr val="B83232">
              <a:alpha val="70000"/>
            </a:srgbClr>
          </a:solidFill>
          <a:ln w="12700">
            <a:solidFill>
              <a:srgbClr val="B83232"/>
            </a:solidFill>
            <a:prstDash val="solid"/>
          </a:ln>
        </p:spPr>
        <p:txBody>
          <a:bodyPr/>
          <a:lstStyle/>
          <a:p>
            <a:endParaRPr lang="en-AU"/>
          </a:p>
        </p:txBody>
      </p:sp>
      <p:sp>
        <p:nvSpPr>
          <p:cNvPr id="28" name="Shape 26"/>
          <p:cNvSpPr/>
          <p:nvPr/>
        </p:nvSpPr>
        <p:spPr>
          <a:xfrm>
            <a:off x="6108192" y="2103120"/>
            <a:ext cx="219456" cy="475488"/>
          </a:xfrm>
          <a:prstGeom prst="rect">
            <a:avLst/>
          </a:prstGeom>
          <a:solidFill>
            <a:srgbClr val="B83232">
              <a:alpha val="70000"/>
            </a:srgbClr>
          </a:solidFill>
          <a:ln w="12700">
            <a:solidFill>
              <a:srgbClr val="B83232"/>
            </a:solidFill>
            <a:prstDash val="solid"/>
          </a:ln>
        </p:spPr>
        <p:txBody>
          <a:bodyPr/>
          <a:lstStyle/>
          <a:p>
            <a:endParaRPr lang="en-AU"/>
          </a:p>
        </p:txBody>
      </p:sp>
      <p:sp>
        <p:nvSpPr>
          <p:cNvPr id="29" name="Shape 27"/>
          <p:cNvSpPr/>
          <p:nvPr/>
        </p:nvSpPr>
        <p:spPr>
          <a:xfrm>
            <a:off x="6400800" y="2055571"/>
            <a:ext cx="219456" cy="523037"/>
          </a:xfrm>
          <a:prstGeom prst="rect">
            <a:avLst/>
          </a:prstGeom>
          <a:solidFill>
            <a:srgbClr val="B83232">
              <a:alpha val="70000"/>
            </a:srgbClr>
          </a:solidFill>
          <a:ln w="12700">
            <a:solidFill>
              <a:srgbClr val="B83232"/>
            </a:solidFill>
            <a:prstDash val="solid"/>
          </a:ln>
        </p:spPr>
        <p:txBody>
          <a:bodyPr/>
          <a:lstStyle/>
          <a:p>
            <a:endParaRPr lang="en-AU"/>
          </a:p>
        </p:txBody>
      </p:sp>
      <p:sp>
        <p:nvSpPr>
          <p:cNvPr id="30" name="Shape 28"/>
          <p:cNvSpPr/>
          <p:nvPr/>
        </p:nvSpPr>
        <p:spPr>
          <a:xfrm>
            <a:off x="6693408" y="2008022"/>
            <a:ext cx="219456" cy="570586"/>
          </a:xfrm>
          <a:prstGeom prst="rect">
            <a:avLst/>
          </a:prstGeom>
          <a:solidFill>
            <a:srgbClr val="B83232">
              <a:alpha val="70000"/>
            </a:srgbClr>
          </a:solidFill>
          <a:ln w="12700">
            <a:solidFill>
              <a:srgbClr val="B83232"/>
            </a:solidFill>
            <a:prstDash val="solid"/>
          </a:ln>
        </p:spPr>
        <p:txBody>
          <a:bodyPr/>
          <a:lstStyle/>
          <a:p>
            <a:endParaRPr lang="en-AU"/>
          </a:p>
        </p:txBody>
      </p:sp>
      <p:sp>
        <p:nvSpPr>
          <p:cNvPr id="31" name="Shape 29"/>
          <p:cNvSpPr/>
          <p:nvPr/>
        </p:nvSpPr>
        <p:spPr>
          <a:xfrm>
            <a:off x="6986016" y="2055571"/>
            <a:ext cx="219456" cy="523037"/>
          </a:xfrm>
          <a:prstGeom prst="rect">
            <a:avLst/>
          </a:prstGeom>
          <a:solidFill>
            <a:srgbClr val="B83232">
              <a:alpha val="70000"/>
            </a:srgbClr>
          </a:solidFill>
          <a:ln w="12700">
            <a:solidFill>
              <a:srgbClr val="B83232"/>
            </a:solidFill>
            <a:prstDash val="solid"/>
          </a:ln>
        </p:spPr>
        <p:txBody>
          <a:bodyPr/>
          <a:lstStyle/>
          <a:p>
            <a:endParaRPr lang="en-AU"/>
          </a:p>
        </p:txBody>
      </p:sp>
      <p:sp>
        <p:nvSpPr>
          <p:cNvPr id="32" name="Shape 30"/>
          <p:cNvSpPr/>
          <p:nvPr/>
        </p:nvSpPr>
        <p:spPr>
          <a:xfrm>
            <a:off x="7278624" y="2103120"/>
            <a:ext cx="219456" cy="475488"/>
          </a:xfrm>
          <a:prstGeom prst="rect">
            <a:avLst/>
          </a:prstGeom>
          <a:solidFill>
            <a:srgbClr val="B83232">
              <a:alpha val="70000"/>
            </a:srgbClr>
          </a:solidFill>
          <a:ln w="12700">
            <a:solidFill>
              <a:srgbClr val="B83232"/>
            </a:solidFill>
            <a:prstDash val="solid"/>
          </a:ln>
        </p:spPr>
        <p:txBody>
          <a:bodyPr/>
          <a:lstStyle/>
          <a:p>
            <a:endParaRPr lang="en-AU"/>
          </a:p>
        </p:txBody>
      </p:sp>
      <p:sp>
        <p:nvSpPr>
          <p:cNvPr id="33" name="Shape 31"/>
          <p:cNvSpPr/>
          <p:nvPr/>
        </p:nvSpPr>
        <p:spPr>
          <a:xfrm>
            <a:off x="7571232" y="2174443"/>
            <a:ext cx="219456" cy="404165"/>
          </a:xfrm>
          <a:prstGeom prst="rect">
            <a:avLst/>
          </a:prstGeom>
          <a:solidFill>
            <a:srgbClr val="B83232">
              <a:alpha val="70000"/>
            </a:srgbClr>
          </a:solidFill>
          <a:ln w="12700">
            <a:solidFill>
              <a:srgbClr val="B83232"/>
            </a:solidFill>
            <a:prstDash val="solid"/>
          </a:ln>
        </p:spPr>
        <p:txBody>
          <a:bodyPr/>
          <a:lstStyle/>
          <a:p>
            <a:endParaRPr lang="en-AU"/>
          </a:p>
        </p:txBody>
      </p:sp>
      <p:sp>
        <p:nvSpPr>
          <p:cNvPr id="34" name="Shape 32"/>
          <p:cNvSpPr/>
          <p:nvPr/>
        </p:nvSpPr>
        <p:spPr>
          <a:xfrm>
            <a:off x="7863840" y="2188708"/>
            <a:ext cx="219456" cy="389900"/>
          </a:xfrm>
          <a:prstGeom prst="rect">
            <a:avLst/>
          </a:prstGeom>
          <a:solidFill>
            <a:srgbClr val="B83232">
              <a:alpha val="70000"/>
            </a:srgbClr>
          </a:solidFill>
          <a:ln w="12700">
            <a:solidFill>
              <a:srgbClr val="B83232"/>
            </a:solidFill>
            <a:prstDash val="solid"/>
          </a:ln>
        </p:spPr>
        <p:txBody>
          <a:bodyPr/>
          <a:lstStyle/>
          <a:p>
            <a:endParaRPr lang="en-AU"/>
          </a:p>
        </p:txBody>
      </p:sp>
      <p:sp>
        <p:nvSpPr>
          <p:cNvPr id="35" name="Shape 33"/>
          <p:cNvSpPr/>
          <p:nvPr/>
        </p:nvSpPr>
        <p:spPr>
          <a:xfrm>
            <a:off x="8156448" y="2188708"/>
            <a:ext cx="219456" cy="389900"/>
          </a:xfrm>
          <a:prstGeom prst="rect">
            <a:avLst/>
          </a:prstGeom>
          <a:solidFill>
            <a:srgbClr val="B83232">
              <a:alpha val="70000"/>
            </a:srgbClr>
          </a:solidFill>
          <a:ln w="12700">
            <a:solidFill>
              <a:srgbClr val="B83232"/>
            </a:solidFill>
            <a:prstDash val="solid"/>
          </a:ln>
        </p:spPr>
        <p:txBody>
          <a:bodyPr/>
          <a:lstStyle/>
          <a:p>
            <a:endParaRPr lang="en-AU"/>
          </a:p>
        </p:txBody>
      </p:sp>
      <p:sp>
        <p:nvSpPr>
          <p:cNvPr id="37" name="Text 35"/>
          <p:cNvSpPr/>
          <p:nvPr/>
        </p:nvSpPr>
        <p:spPr>
          <a:xfrm>
            <a:off x="4892040" y="2798064"/>
            <a:ext cx="3840480" cy="256032"/>
          </a:xfrm>
          <a:prstGeom prst="rect">
            <a:avLst/>
          </a:prstGeom>
          <a:noFill/>
          <a:ln/>
        </p:spPr>
        <p:txBody>
          <a:bodyPr wrap="square" rtlCol="0" anchor="ctr"/>
          <a:lstStyle/>
          <a:p>
            <a:pPr marL="0" indent="0" algn="ctr">
              <a:buNone/>
            </a:pPr>
            <a:r>
              <a:rPr lang="en-US" sz="1000" i="1" dirty="0">
                <a:solidFill>
                  <a:srgbClr val="B83232"/>
                </a:solidFill>
                <a:latin typeface="Calibri" pitchFamily="34" charset="0"/>
                <a:ea typeface="Calibri" pitchFamily="34" charset="-122"/>
                <a:cs typeface="Calibri" pitchFamily="34" charset="-120"/>
              </a:rPr>
              <a:t>Floods cut off – ecosystems degrade</a:t>
            </a:r>
            <a:endParaRPr lang="en-US" sz="1000" dirty="0"/>
          </a:p>
        </p:txBody>
      </p:sp>
      <p:sp>
        <p:nvSpPr>
          <p:cNvPr id="38" name="Shape 36"/>
          <p:cNvSpPr/>
          <p:nvPr/>
        </p:nvSpPr>
        <p:spPr>
          <a:xfrm>
            <a:off x="411480" y="3108960"/>
            <a:ext cx="6127865" cy="566928"/>
          </a:xfrm>
          <a:prstGeom prst="rect">
            <a:avLst/>
          </a:prstGeom>
          <a:solidFill>
            <a:srgbClr val="B83232">
              <a:alpha val="8000"/>
            </a:srgbClr>
          </a:solidFill>
          <a:ln w="12700">
            <a:solidFill>
              <a:srgbClr val="B83232">
                <a:alpha val="40000"/>
              </a:srgbClr>
            </a:solidFill>
            <a:prstDash val="solid"/>
          </a:ln>
        </p:spPr>
        <p:txBody>
          <a:bodyPr/>
          <a:lstStyle/>
          <a:p>
            <a:endParaRPr lang="en-AU"/>
          </a:p>
        </p:txBody>
      </p:sp>
      <p:sp>
        <p:nvSpPr>
          <p:cNvPr id="39" name="Text 37"/>
          <p:cNvSpPr/>
          <p:nvPr/>
        </p:nvSpPr>
        <p:spPr>
          <a:xfrm>
            <a:off x="411480" y="3108960"/>
            <a:ext cx="384048" cy="566928"/>
          </a:xfrm>
          <a:prstGeom prst="rect">
            <a:avLst/>
          </a:prstGeom>
          <a:noFill/>
          <a:ln/>
        </p:spPr>
        <p:txBody>
          <a:bodyPr wrap="square" lIns="0" tIns="0" rIns="0" bIns="0" rtlCol="0" anchor="ctr"/>
          <a:lstStyle/>
          <a:p>
            <a:pPr marL="0" indent="0" algn="ctr">
              <a:buNone/>
            </a:pPr>
            <a:r>
              <a:rPr lang="en-US" sz="1800" b="1" dirty="0">
                <a:solidFill>
                  <a:srgbClr val="B83232"/>
                </a:solidFill>
              </a:rPr>
              <a:t>!</a:t>
            </a:r>
            <a:endParaRPr lang="en-US" sz="1800" dirty="0"/>
          </a:p>
        </p:txBody>
      </p:sp>
      <p:sp>
        <p:nvSpPr>
          <p:cNvPr id="40" name="Text 38"/>
          <p:cNvSpPr/>
          <p:nvPr/>
        </p:nvSpPr>
        <p:spPr>
          <a:xfrm>
            <a:off x="868680" y="3108960"/>
            <a:ext cx="5670665" cy="566928"/>
          </a:xfrm>
          <a:prstGeom prst="rect">
            <a:avLst/>
          </a:prstGeom>
          <a:noFill/>
          <a:ln/>
        </p:spPr>
        <p:txBody>
          <a:bodyPr wrap="square" rtlCol="0" anchor="ctr"/>
          <a:lstStyle/>
          <a:p>
            <a:pPr marL="0" indent="0">
              <a:buNone/>
            </a:pPr>
            <a:r>
              <a:rPr lang="en-US" sz="1600" b="1" dirty="0">
                <a:solidFill>
                  <a:srgbClr val="0B2030"/>
                </a:solidFill>
                <a:latin typeface="Calibri" pitchFamily="34" charset="0"/>
                <a:ea typeface="Calibri" pitchFamily="34" charset="-122"/>
                <a:cs typeface="Calibri" pitchFamily="34" charset="-120"/>
              </a:rPr>
              <a:t>Spring floods are flattened → tugai forests no longer receive the flooding they need</a:t>
            </a:r>
            <a:endParaRPr lang="en-US" sz="1600" b="1" dirty="0"/>
          </a:p>
        </p:txBody>
      </p:sp>
      <p:sp>
        <p:nvSpPr>
          <p:cNvPr id="41" name="Shape 39"/>
          <p:cNvSpPr/>
          <p:nvPr/>
        </p:nvSpPr>
        <p:spPr>
          <a:xfrm>
            <a:off x="411480" y="3767328"/>
            <a:ext cx="6127865" cy="566928"/>
          </a:xfrm>
          <a:prstGeom prst="rect">
            <a:avLst/>
          </a:prstGeom>
          <a:solidFill>
            <a:srgbClr val="B83232">
              <a:alpha val="8000"/>
            </a:srgbClr>
          </a:solidFill>
          <a:ln w="12700">
            <a:solidFill>
              <a:srgbClr val="B83232">
                <a:alpha val="40000"/>
              </a:srgbClr>
            </a:solidFill>
            <a:prstDash val="solid"/>
          </a:ln>
        </p:spPr>
        <p:txBody>
          <a:bodyPr/>
          <a:lstStyle/>
          <a:p>
            <a:endParaRPr lang="en-AU"/>
          </a:p>
        </p:txBody>
      </p:sp>
      <p:sp>
        <p:nvSpPr>
          <p:cNvPr id="42" name="Text 40"/>
          <p:cNvSpPr/>
          <p:nvPr/>
        </p:nvSpPr>
        <p:spPr>
          <a:xfrm>
            <a:off x="411480" y="3767328"/>
            <a:ext cx="384048" cy="566928"/>
          </a:xfrm>
          <a:prstGeom prst="rect">
            <a:avLst/>
          </a:prstGeom>
          <a:noFill/>
          <a:ln/>
        </p:spPr>
        <p:txBody>
          <a:bodyPr wrap="square" lIns="0" tIns="0" rIns="0" bIns="0" rtlCol="0" anchor="ctr"/>
          <a:lstStyle/>
          <a:p>
            <a:pPr marL="0" indent="0" algn="ctr">
              <a:buNone/>
            </a:pPr>
            <a:r>
              <a:rPr lang="en-US" sz="1800" b="1" dirty="0">
                <a:solidFill>
                  <a:srgbClr val="B83232"/>
                </a:solidFill>
              </a:rPr>
              <a:t>!</a:t>
            </a:r>
            <a:endParaRPr lang="en-US" sz="1800" dirty="0"/>
          </a:p>
        </p:txBody>
      </p:sp>
      <p:sp>
        <p:nvSpPr>
          <p:cNvPr id="43" name="Text 41"/>
          <p:cNvSpPr/>
          <p:nvPr/>
        </p:nvSpPr>
        <p:spPr>
          <a:xfrm>
            <a:off x="868680" y="3767328"/>
            <a:ext cx="5670665" cy="566928"/>
          </a:xfrm>
          <a:prstGeom prst="rect">
            <a:avLst/>
          </a:prstGeom>
          <a:noFill/>
          <a:ln/>
        </p:spPr>
        <p:txBody>
          <a:bodyPr wrap="square" rtlCol="0" anchor="ctr"/>
          <a:lstStyle/>
          <a:p>
            <a:pPr marL="0" indent="0">
              <a:buNone/>
            </a:pPr>
            <a:r>
              <a:rPr lang="en-US" sz="1600" b="1" dirty="0">
                <a:solidFill>
                  <a:srgbClr val="0B2030"/>
                </a:solidFill>
                <a:latin typeface="Calibri" pitchFamily="34" charset="0"/>
                <a:ea typeface="Calibri" pitchFamily="34" charset="-122"/>
                <a:cs typeface="Calibri" pitchFamily="34" charset="-120"/>
              </a:rPr>
              <a:t>Sediment transport is altered → degradation of spawning grounds and floodplain habitats</a:t>
            </a:r>
            <a:endParaRPr lang="en-US" sz="1600" b="1" dirty="0"/>
          </a:p>
        </p:txBody>
      </p:sp>
      <p:sp>
        <p:nvSpPr>
          <p:cNvPr id="44" name="Shape 42"/>
          <p:cNvSpPr/>
          <p:nvPr/>
        </p:nvSpPr>
        <p:spPr>
          <a:xfrm>
            <a:off x="411480" y="4425696"/>
            <a:ext cx="6127865" cy="566928"/>
          </a:xfrm>
          <a:prstGeom prst="rect">
            <a:avLst/>
          </a:prstGeom>
          <a:solidFill>
            <a:srgbClr val="B83232">
              <a:alpha val="8000"/>
            </a:srgbClr>
          </a:solidFill>
          <a:ln w="12700">
            <a:solidFill>
              <a:srgbClr val="B83232">
                <a:alpha val="40000"/>
              </a:srgbClr>
            </a:solidFill>
            <a:prstDash val="solid"/>
          </a:ln>
        </p:spPr>
        <p:txBody>
          <a:bodyPr/>
          <a:lstStyle/>
          <a:p>
            <a:endParaRPr lang="en-AU"/>
          </a:p>
        </p:txBody>
      </p:sp>
      <p:sp>
        <p:nvSpPr>
          <p:cNvPr id="45" name="Text 43"/>
          <p:cNvSpPr/>
          <p:nvPr/>
        </p:nvSpPr>
        <p:spPr>
          <a:xfrm>
            <a:off x="411480" y="4425696"/>
            <a:ext cx="384048" cy="566928"/>
          </a:xfrm>
          <a:prstGeom prst="rect">
            <a:avLst/>
          </a:prstGeom>
          <a:noFill/>
          <a:ln/>
        </p:spPr>
        <p:txBody>
          <a:bodyPr wrap="square" lIns="0" tIns="0" rIns="0" bIns="0" rtlCol="0" anchor="ctr"/>
          <a:lstStyle/>
          <a:p>
            <a:pPr marL="0" indent="0" algn="ctr">
              <a:buNone/>
            </a:pPr>
            <a:r>
              <a:rPr lang="en-US" sz="1800" b="1" dirty="0">
                <a:solidFill>
                  <a:srgbClr val="B83232"/>
                </a:solidFill>
              </a:rPr>
              <a:t>!</a:t>
            </a:r>
            <a:endParaRPr lang="en-US" sz="1800" dirty="0"/>
          </a:p>
        </p:txBody>
      </p:sp>
      <p:sp>
        <p:nvSpPr>
          <p:cNvPr id="46" name="Text 44"/>
          <p:cNvSpPr/>
          <p:nvPr/>
        </p:nvSpPr>
        <p:spPr>
          <a:xfrm>
            <a:off x="868680" y="4425696"/>
            <a:ext cx="5670665" cy="566928"/>
          </a:xfrm>
          <a:prstGeom prst="rect">
            <a:avLst/>
          </a:prstGeom>
          <a:noFill/>
          <a:ln/>
        </p:spPr>
        <p:txBody>
          <a:bodyPr wrap="square" rtlCol="0" anchor="ctr"/>
          <a:lstStyle/>
          <a:p>
            <a:pPr marL="0" indent="0">
              <a:buNone/>
            </a:pPr>
            <a:r>
              <a:rPr lang="en-US" sz="1600" b="1" dirty="0">
                <a:solidFill>
                  <a:srgbClr val="0B2030"/>
                </a:solidFill>
                <a:latin typeface="Calibri" pitchFamily="34" charset="0"/>
                <a:ea typeface="Calibri" pitchFamily="34" charset="-122"/>
                <a:cs typeface="Calibri" pitchFamily="34" charset="-120"/>
              </a:rPr>
              <a:t>The river-floodplain connection is disrupted → reduced ecosystem productivity</a:t>
            </a:r>
            <a:endParaRPr lang="en-US" sz="1600" b="1" dirty="0"/>
          </a:p>
        </p:txBody>
      </p:sp>
      <p:sp>
        <p:nvSpPr>
          <p:cNvPr id="47" name="Text 19">
            <a:extLst>
              <a:ext uri="{FF2B5EF4-FFF2-40B4-BE49-F238E27FC236}">
                <a16:creationId xmlns:a16="http://schemas.microsoft.com/office/drawing/2014/main" id="{DD8E70C0-CBC0-425A-A0EF-E055465A822D}"/>
              </a:ext>
            </a:extLst>
          </p:cNvPr>
          <p:cNvSpPr/>
          <p:nvPr/>
        </p:nvSpPr>
        <p:spPr>
          <a:xfrm>
            <a:off x="4937760" y="2624328"/>
            <a:ext cx="3703320" cy="151790"/>
          </a:xfrm>
          <a:prstGeom prst="rect">
            <a:avLst/>
          </a:prstGeom>
          <a:noFill/>
          <a:ln/>
        </p:spPr>
        <p:txBody>
          <a:bodyPr wrap="square" rtlCol="0" anchor="ctr"/>
          <a:lstStyle/>
          <a:p>
            <a:pPr marL="0" indent="0" algn="just">
              <a:buNone/>
            </a:pPr>
            <a:r>
              <a:rPr lang="en-US" sz="800" dirty="0">
                <a:solidFill>
                  <a:srgbClr val="4A6070"/>
                </a:solidFill>
              </a:rPr>
              <a:t>J            F       M         A           M         J           J          A          S             O         N          D</a:t>
            </a:r>
            <a:endParaRPr lang="en-US" sz="800" dirty="0"/>
          </a:p>
        </p:txBody>
      </p:sp>
      <p:pic>
        <p:nvPicPr>
          <p:cNvPr id="49" name="Picture 48">
            <a:extLst>
              <a:ext uri="{FF2B5EF4-FFF2-40B4-BE49-F238E27FC236}">
                <a16:creationId xmlns:a16="http://schemas.microsoft.com/office/drawing/2014/main" id="{501C54FF-E8A9-4242-85AE-FD713E38FB0D}"/>
              </a:ext>
            </a:extLst>
          </p:cNvPr>
          <p:cNvPicPr>
            <a:picLocks noChangeAspect="1"/>
          </p:cNvPicPr>
          <p:nvPr/>
        </p:nvPicPr>
        <p:blipFill>
          <a:blip r:embed="rId3"/>
          <a:stretch>
            <a:fillRect/>
          </a:stretch>
        </p:blipFill>
        <p:spPr>
          <a:xfrm>
            <a:off x="6637557" y="3108960"/>
            <a:ext cx="2452566" cy="18699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map with orange circles and black lines  Description automatically generated">
            <a:extLst>
              <a:ext uri="{FF2B5EF4-FFF2-40B4-BE49-F238E27FC236}">
                <a16:creationId xmlns:a16="http://schemas.microsoft.com/office/drawing/2014/main" id="{AD986C01-5A53-41EA-BFDC-D6D60AB1C465}"/>
              </a:ext>
            </a:extLst>
          </p:cNvPr>
          <p:cNvPicPr>
            <a:picLocks noChangeAspect="1"/>
          </p:cNvPicPr>
          <p:nvPr/>
        </p:nvPicPr>
        <p:blipFill rotWithShape="1">
          <a:blip r:embed="rId2">
            <a:extLst>
              <a:ext uri="{28A0092B-C50C-407E-A947-70E740481C1C}">
                <a14:useLocalDpi xmlns:a14="http://schemas.microsoft.com/office/drawing/2010/main" val="0"/>
              </a:ext>
            </a:extLst>
          </a:blip>
          <a:srcRect l="2941" t="6463" r="2735" b="1768"/>
          <a:stretch/>
        </p:blipFill>
        <p:spPr>
          <a:xfrm>
            <a:off x="3340736" y="73313"/>
            <a:ext cx="4294416" cy="2366651"/>
          </a:xfrm>
          <a:prstGeom prst="rect">
            <a:avLst/>
          </a:prstGeom>
        </p:spPr>
      </p:pic>
      <p:sp>
        <p:nvSpPr>
          <p:cNvPr id="6" name="TextBox 5">
            <a:extLst>
              <a:ext uri="{FF2B5EF4-FFF2-40B4-BE49-F238E27FC236}">
                <a16:creationId xmlns:a16="http://schemas.microsoft.com/office/drawing/2014/main" id="{FF4EAA2D-9A70-A078-C6AD-AECC420AE31A}"/>
              </a:ext>
            </a:extLst>
          </p:cNvPr>
          <p:cNvSpPr txBox="1"/>
          <p:nvPr/>
        </p:nvSpPr>
        <p:spPr>
          <a:xfrm>
            <a:off x="113918" y="897627"/>
            <a:ext cx="3004648" cy="4091441"/>
          </a:xfrm>
          <a:prstGeom prst="rect">
            <a:avLst/>
          </a:prstGeom>
          <a:noFill/>
        </p:spPr>
        <p:txBody>
          <a:bodyPr wrap="square">
            <a:spAutoFit/>
          </a:bodyPr>
          <a:lstStyle/>
          <a:p>
            <a:pPr>
              <a:lnSpc>
                <a:spcPct val="107000"/>
              </a:lnSpc>
              <a:spcAft>
                <a:spcPts val="600"/>
              </a:spcAft>
            </a:pPr>
            <a:endParaRPr lang="ru-RU" sz="1350" b="1" i="1" kern="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600"/>
              </a:spcAft>
            </a:pPr>
            <a:endParaRPr lang="ru-RU" sz="1350" b="1" i="1" kern="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600"/>
              </a:spcAft>
            </a:pPr>
            <a:r>
              <a:rPr lang="ru-RU" sz="1350" b="1" i="1" kern="0" dirty="0">
                <a:latin typeface="Times New Roman" panose="02020603050405020304" pitchFamily="18" charset="0"/>
                <a:ea typeface="Times New Roman" panose="02020603050405020304" pitchFamily="18" charset="0"/>
                <a:cs typeface="Times New Roman" panose="02020603050405020304" pitchFamily="18" charset="0"/>
              </a:rPr>
              <a:t>Project goal: To build a counter-regulating reservoir downstream of the Kapshagai HPP and switch the Kapshagai HPP to peak-load operation using its full available capacity within the power- and energy-deficient Almaty grid (i.e. to obtain an additional 110 MW of regulating capacity from the Kapshagai HPP)</a:t>
            </a:r>
            <a:endParaRPr lang="en-AU" sz="1350" i="1" kern="100" dirty="0">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600"/>
              </a:spcAft>
            </a:pPr>
            <a:r>
              <a:rPr lang="ru-RU" sz="1350" i="1" kern="0" dirty="0">
                <a:latin typeface="Times New Roman" panose="02020603050405020304" pitchFamily="18" charset="0"/>
                <a:ea typeface="Times New Roman" panose="02020603050405020304" pitchFamily="18" charset="0"/>
                <a:cs typeface="Times New Roman" panose="02020603050405020304" pitchFamily="18" charset="0"/>
              </a:rPr>
              <a:t> Improving the environmental situation in the lower reaches of the Ili River through a uniform regime of intraday releases from the counter-regulating reservoir. Source: https://www.samruk-energy.kz/</a:t>
            </a:r>
            <a:endParaRPr lang="en-AU" sz="9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626745CC-9CF2-1D66-306B-EFD724CD70B1}"/>
              </a:ext>
            </a:extLst>
          </p:cNvPr>
          <p:cNvSpPr txBox="1"/>
          <p:nvPr/>
        </p:nvSpPr>
        <p:spPr>
          <a:xfrm>
            <a:off x="3124200" y="2484864"/>
            <a:ext cx="5866107" cy="2585323"/>
          </a:xfrm>
          <a:prstGeom prst="rect">
            <a:avLst/>
          </a:prstGeom>
          <a:noFill/>
        </p:spPr>
        <p:txBody>
          <a:bodyPr wrap="square">
            <a:spAutoFit/>
          </a:bodyPr>
          <a:lstStyle/>
          <a:p>
            <a:r>
              <a:rPr lang="ru-RU" sz="1350" dirty="0"/>
              <a:t>– The project is included in the Sector Development Action Plan to 2035, approved by the Ministry of Energy. 20.02.2024 </a:t>
            </a:r>
          </a:p>
          <a:p>
            <a:r>
              <a:rPr lang="ru-RU" sz="1350" dirty="0"/>
              <a:t>– The Kapshagai HPP (315 MW) was so poorly designed that filling its reservoir had to be halted to prevent the degradation of Lake Balkhash. Today 0.8 cubic kilometres of water evaporate from this reservoir’s surface each year, reducing inflow to Lake Balkhash.</a:t>
            </a:r>
          </a:p>
          <a:p>
            <a:r>
              <a:rPr lang="ru-RU" sz="1350" dirty="0"/>
              <a:t>– Building the Kerbulak HPP could bring both harm and benefit to the ecosystems of the lower Ili River and Lake Balkhash. The benefit lies in smoothing peak releases into the delta. The potential harm lies in flooding the Kerbulak Canyon – a Key Biodiversity Area, a habitat for rare birds (stork) and migratory fish (ship sturgeon), a Buddhist shrine, and an important tourism site. </a:t>
            </a:r>
          </a:p>
          <a:p>
            <a:r>
              <a:rPr lang="ru-RU" sz="1350" dirty="0"/>
              <a:t>– The project clearly requires a state environmental impact assessment and public oversight. </a:t>
            </a:r>
          </a:p>
        </p:txBody>
      </p:sp>
      <p:sp>
        <p:nvSpPr>
          <p:cNvPr id="9" name="TextBox 8">
            <a:extLst>
              <a:ext uri="{FF2B5EF4-FFF2-40B4-BE49-F238E27FC236}">
                <a16:creationId xmlns:a16="http://schemas.microsoft.com/office/drawing/2014/main" id="{426DDB15-8E6F-BA68-35A6-759BCE0E0E63}"/>
              </a:ext>
            </a:extLst>
          </p:cNvPr>
          <p:cNvSpPr txBox="1"/>
          <p:nvPr/>
        </p:nvSpPr>
        <p:spPr>
          <a:xfrm>
            <a:off x="7716982" y="287031"/>
            <a:ext cx="1302516" cy="1962076"/>
          </a:xfrm>
          <a:prstGeom prst="rect">
            <a:avLst/>
          </a:prstGeom>
          <a:noFill/>
        </p:spPr>
        <p:txBody>
          <a:bodyPr wrap="square">
            <a:spAutoFit/>
          </a:bodyPr>
          <a:lstStyle/>
          <a:p>
            <a:r>
              <a:rPr lang="ru-RU" sz="1350" i="1" dirty="0">
                <a:highlight>
                  <a:srgbClr val="FFFF00"/>
                </a:highlight>
                <a:latin typeface="a_OldTyperNr" panose="02090506030505020304" pitchFamily="18" charset="-52"/>
              </a:rPr>
              <a:t>In a canyon setting, 356 ha (3.6 sq. km) is a very large area of flooded riparian ecosystems </a:t>
            </a:r>
          </a:p>
        </p:txBody>
      </p:sp>
      <p:sp>
        <p:nvSpPr>
          <p:cNvPr id="2" name="Title 1">
            <a:extLst>
              <a:ext uri="{FF2B5EF4-FFF2-40B4-BE49-F238E27FC236}">
                <a16:creationId xmlns:a16="http://schemas.microsoft.com/office/drawing/2014/main" id="{33172ED2-1371-EDEB-6437-92C18989D5AB}"/>
              </a:ext>
            </a:extLst>
          </p:cNvPr>
          <p:cNvSpPr>
            <a:spLocks noGrp="1"/>
          </p:cNvSpPr>
          <p:nvPr>
            <p:ph type="title"/>
          </p:nvPr>
        </p:nvSpPr>
        <p:spPr>
          <a:xfrm>
            <a:off x="0" y="90055"/>
            <a:ext cx="3546764" cy="723229"/>
          </a:xfrm>
        </p:spPr>
        <p:txBody>
          <a:bodyPr>
            <a:normAutofit fontScale="90000"/>
          </a:bodyPr>
          <a:lstStyle/>
          <a:p>
            <a:r>
              <a:rPr lang="ru-RU" sz="2400" b="1" dirty="0"/>
              <a:t>The Kapshagai HPP and its counter-regulator, the Kerbulak HPP</a:t>
            </a:r>
            <a:endParaRPr lang="en-AU" sz="2400" b="1" dirty="0"/>
          </a:p>
        </p:txBody>
      </p:sp>
    </p:spTree>
    <p:extLst>
      <p:ext uri="{BB962C8B-B14F-4D97-AF65-F5344CB8AC3E}">
        <p14:creationId xmlns:p14="http://schemas.microsoft.com/office/powerpoint/2010/main" val="390342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bg>
      <p:bgPr>
        <a:solidFill>
          <a:srgbClr val="F7FAFB"/>
        </a:solidFill>
        <a:effectLst/>
      </p:bgPr>
    </p:bg>
    <p:spTree>
      <p:nvGrpSpPr>
        <p:cNvPr id="1" name=""/>
        <p:cNvGrpSpPr/>
        <p:nvPr/>
      </p:nvGrpSpPr>
      <p:grpSpPr>
        <a:xfrm>
          <a:off x="0" y="0"/>
          <a:ext cx="0" cy="0"/>
          <a:chOff x="0" y="0"/>
          <a:chExt cx="0" cy="0"/>
        </a:xfrm>
      </p:grpSpPr>
      <p:sp>
        <p:nvSpPr>
          <p:cNvPr id="2" name="Shape 0"/>
          <p:cNvSpPr/>
          <p:nvPr/>
        </p:nvSpPr>
        <p:spPr>
          <a:xfrm>
            <a:off x="0" y="0"/>
            <a:ext cx="320040" cy="5143500"/>
          </a:xfrm>
          <a:prstGeom prst="rect">
            <a:avLst/>
          </a:prstGeom>
          <a:solidFill>
            <a:srgbClr val="8B5E3C"/>
          </a:solidFill>
          <a:ln w="12700">
            <a:solidFill>
              <a:srgbClr val="8B5E3C"/>
            </a:solidFill>
            <a:prstDash val="solid"/>
          </a:ln>
        </p:spPr>
        <p:txBody>
          <a:bodyPr/>
          <a:lstStyle/>
          <a:p>
            <a:endParaRPr lang="en-AU"/>
          </a:p>
        </p:txBody>
      </p:sp>
      <p:sp>
        <p:nvSpPr>
          <p:cNvPr id="3" name="Shape 1"/>
          <p:cNvSpPr/>
          <p:nvPr/>
        </p:nvSpPr>
        <p:spPr>
          <a:xfrm>
            <a:off x="320040" y="0"/>
            <a:ext cx="8823960" cy="868680"/>
          </a:xfrm>
          <a:prstGeom prst="rect">
            <a:avLst/>
          </a:prstGeom>
          <a:solidFill>
            <a:srgbClr val="0B3D5E"/>
          </a:solidFill>
          <a:ln w="12700">
            <a:solidFill>
              <a:srgbClr val="0B3D5E"/>
            </a:solidFill>
            <a:prstDash val="solid"/>
          </a:ln>
        </p:spPr>
        <p:txBody>
          <a:bodyPr/>
          <a:lstStyle/>
          <a:p>
            <a:endParaRPr lang="en-AU"/>
          </a:p>
        </p:txBody>
      </p:sp>
      <p:sp>
        <p:nvSpPr>
          <p:cNvPr id="4" name="Text 2"/>
          <p:cNvSpPr/>
          <p:nvPr/>
        </p:nvSpPr>
        <p:spPr>
          <a:xfrm>
            <a:off x="457200" y="0"/>
            <a:ext cx="8503920" cy="868680"/>
          </a:xfrm>
          <a:prstGeom prst="rect">
            <a:avLst/>
          </a:prstGeom>
          <a:noFill/>
          <a:ln/>
        </p:spPr>
        <p:txBody>
          <a:bodyPr wrap="square" rtlCol="0" anchor="ctr"/>
          <a:lstStyle/>
          <a:p>
            <a:pPr marL="0" indent="0" algn="l">
              <a:buNone/>
            </a:pPr>
            <a:r>
              <a:rPr lang="en-US" sz="1850" b="1" dirty="0">
                <a:solidFill>
                  <a:srgbClr val="FFFFFF"/>
                </a:solidFill>
                <a:latin typeface="Calibri" pitchFamily="34" charset="0"/>
                <a:ea typeface="Calibri" pitchFamily="34" charset="-122"/>
                <a:cs typeface="Calibri" pitchFamily="34" charset="-120"/>
              </a:rPr>
              <a:t>🏔️  Key impact 3: Loss of cultural and natural landscapes</a:t>
            </a:r>
            <a:endParaRPr lang="en-US" sz="1850" dirty="0"/>
          </a:p>
        </p:txBody>
      </p:sp>
      <p:sp>
        <p:nvSpPr>
          <p:cNvPr id="5" name="Shape 3"/>
          <p:cNvSpPr/>
          <p:nvPr/>
        </p:nvSpPr>
        <p:spPr>
          <a:xfrm>
            <a:off x="411480" y="960120"/>
            <a:ext cx="2194560" cy="347472"/>
          </a:xfrm>
          <a:prstGeom prst="rect">
            <a:avLst/>
          </a:prstGeom>
          <a:solidFill>
            <a:srgbClr val="8B5E3C"/>
          </a:solidFill>
          <a:ln w="12700">
            <a:solidFill>
              <a:srgbClr val="8B5E3C"/>
            </a:solidFill>
            <a:prstDash val="solid"/>
          </a:ln>
        </p:spPr>
        <p:txBody>
          <a:bodyPr/>
          <a:lstStyle/>
          <a:p>
            <a:endParaRPr lang="en-AU"/>
          </a:p>
        </p:txBody>
      </p:sp>
      <p:sp>
        <p:nvSpPr>
          <p:cNvPr id="6" name="Text 4"/>
          <p:cNvSpPr/>
          <p:nvPr/>
        </p:nvSpPr>
        <p:spPr>
          <a:xfrm>
            <a:off x="411480" y="960120"/>
            <a:ext cx="2194560" cy="347472"/>
          </a:xfrm>
          <a:prstGeom prst="rect">
            <a:avLst/>
          </a:prstGeom>
          <a:noFill/>
          <a:ln/>
        </p:spPr>
        <p:txBody>
          <a:bodyPr wrap="square" lIns="0" tIns="0" rIns="0" bIns="0" rtlCol="0" anchor="ctr"/>
          <a:lstStyle/>
          <a:p>
            <a:pPr marL="0" indent="0" algn="ctr">
              <a:buNone/>
            </a:pPr>
            <a:r>
              <a:rPr lang="en-US" sz="1050" b="1" dirty="0">
                <a:solidFill>
                  <a:srgbClr val="FFFFFF"/>
                </a:solidFill>
              </a:rPr>
              <a:t>Example: the cascade on the Kora River</a:t>
            </a:r>
            <a:endParaRPr lang="en-US" sz="1050" dirty="0"/>
          </a:p>
        </p:txBody>
      </p:sp>
      <p:sp>
        <p:nvSpPr>
          <p:cNvPr id="7" name="Text 5"/>
          <p:cNvSpPr/>
          <p:nvPr/>
        </p:nvSpPr>
        <p:spPr>
          <a:xfrm>
            <a:off x="411480" y="1417320"/>
            <a:ext cx="4297680" cy="347472"/>
          </a:xfrm>
          <a:prstGeom prst="rect">
            <a:avLst/>
          </a:prstGeom>
          <a:noFill/>
          <a:ln/>
        </p:spPr>
        <p:txBody>
          <a:bodyPr wrap="square" rtlCol="0" anchor="ctr"/>
          <a:lstStyle/>
          <a:p>
            <a:pPr marL="0" indent="0">
              <a:buNone/>
            </a:pPr>
            <a:r>
              <a:rPr lang="en-US" sz="1300" b="1" dirty="0">
                <a:solidFill>
                  <a:srgbClr val="0B3D5E"/>
                </a:solidFill>
                <a:latin typeface="Calibri" pitchFamily="34" charset="0"/>
                <a:ea typeface="Calibri" pitchFamily="34" charset="-122"/>
                <a:cs typeface="Calibri" pitchFamily="34" charset="-120"/>
              </a:rPr>
              <a:t>What will be lost:</a:t>
            </a:r>
            <a:endParaRPr lang="en-US" sz="1300" dirty="0"/>
          </a:p>
        </p:txBody>
      </p:sp>
      <p:sp>
        <p:nvSpPr>
          <p:cNvPr id="8" name="Text 6"/>
          <p:cNvSpPr/>
          <p:nvPr/>
        </p:nvSpPr>
        <p:spPr>
          <a:xfrm>
            <a:off x="411480" y="1828800"/>
            <a:ext cx="411480"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9" name="Text 7"/>
          <p:cNvSpPr/>
          <p:nvPr/>
        </p:nvSpPr>
        <p:spPr>
          <a:xfrm>
            <a:off x="868680" y="1847088"/>
            <a:ext cx="3794760" cy="475488"/>
          </a:xfrm>
          <a:prstGeom prst="rect">
            <a:avLst/>
          </a:prstGeom>
          <a:noFill/>
          <a:ln/>
        </p:spPr>
        <p:txBody>
          <a:bodyPr wrap="square" rtlCol="0" anchor="ctr"/>
          <a:lstStyle/>
          <a:p>
            <a:pPr marL="0" indent="0">
              <a:buNone/>
            </a:pPr>
            <a:r>
              <a:rPr lang="en-US" sz="1150" dirty="0">
                <a:solidFill>
                  <a:srgbClr val="0B2030"/>
                </a:solidFill>
                <a:latin typeface="Calibri" pitchFamily="34" charset="0"/>
                <a:ea typeface="Calibri" pitchFamily="34" charset="-122"/>
                <a:cs typeface="Calibri" pitchFamily="34" charset="-120"/>
              </a:rPr>
              <a:t>The gorge’s unique mountain landscapes – a magnet for visitors</a:t>
            </a:r>
            <a:endParaRPr lang="en-US" sz="1150" dirty="0"/>
          </a:p>
        </p:txBody>
      </p:sp>
      <p:sp>
        <p:nvSpPr>
          <p:cNvPr id="10" name="Text 8"/>
          <p:cNvSpPr/>
          <p:nvPr/>
        </p:nvSpPr>
        <p:spPr>
          <a:xfrm>
            <a:off x="411480" y="2395728"/>
            <a:ext cx="411480"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1" name="Text 9"/>
          <p:cNvSpPr/>
          <p:nvPr/>
        </p:nvSpPr>
        <p:spPr>
          <a:xfrm>
            <a:off x="868680" y="2414016"/>
            <a:ext cx="3931920" cy="668620"/>
          </a:xfrm>
          <a:prstGeom prst="rect">
            <a:avLst/>
          </a:prstGeom>
          <a:noFill/>
          <a:ln/>
        </p:spPr>
        <p:txBody>
          <a:bodyPr wrap="square" rtlCol="0" anchor="ctr"/>
          <a:lstStyle/>
          <a:p>
            <a:pPr marL="0" indent="0">
              <a:buNone/>
            </a:pPr>
            <a:r>
              <a:rPr lang="ru-RU" sz="1150" dirty="0">
                <a:solidFill>
                  <a:srgbClr val="0B2030"/>
                </a:solidFill>
                <a:latin typeface="Calibri" pitchFamily="34" charset="0"/>
                <a:ea typeface="Calibri" pitchFamily="34" charset="-122"/>
                <a:cs typeface="Calibri" pitchFamily="34" charset="-120"/>
              </a:rPr>
              <a:t>Habitats of rare fauna (snow leopard, Semirechensk salamander, otter, Tien Shan brown bear, lynx, porcupine, and others) </a:t>
            </a:r>
            <a:endParaRPr lang="en-US" sz="1150" dirty="0">
              <a:solidFill>
                <a:srgbClr val="0B2030"/>
              </a:solidFill>
              <a:latin typeface="Calibri" pitchFamily="34" charset="0"/>
              <a:ea typeface="Calibri" pitchFamily="34" charset="-122"/>
              <a:cs typeface="Calibri" pitchFamily="34" charset="-120"/>
            </a:endParaRPr>
          </a:p>
        </p:txBody>
      </p:sp>
      <p:sp>
        <p:nvSpPr>
          <p:cNvPr id="12" name="Text 10"/>
          <p:cNvSpPr/>
          <p:nvPr/>
        </p:nvSpPr>
        <p:spPr>
          <a:xfrm>
            <a:off x="411480" y="2962656"/>
            <a:ext cx="411480"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3" name="Text 11"/>
          <p:cNvSpPr/>
          <p:nvPr/>
        </p:nvSpPr>
        <p:spPr>
          <a:xfrm>
            <a:off x="868680" y="2980944"/>
            <a:ext cx="3794760" cy="475488"/>
          </a:xfrm>
          <a:prstGeom prst="rect">
            <a:avLst/>
          </a:prstGeom>
          <a:noFill/>
          <a:ln/>
        </p:spPr>
        <p:txBody>
          <a:bodyPr wrap="square" rtlCol="0" anchor="ctr"/>
          <a:lstStyle/>
          <a:p>
            <a:pPr marL="0" indent="0">
              <a:buNone/>
            </a:pPr>
            <a:r>
              <a:rPr lang="en-US" sz="1150" dirty="0">
                <a:solidFill>
                  <a:srgbClr val="0B2030"/>
                </a:solidFill>
                <a:latin typeface="Calibri" pitchFamily="34" charset="0"/>
                <a:ea typeface="Calibri" pitchFamily="34" charset="-122"/>
                <a:cs typeface="Calibri" pitchFamily="34" charset="-120"/>
              </a:rPr>
              <a:t>Spawning rivers of endemic foothill fish</a:t>
            </a:r>
            <a:endParaRPr lang="en-US" sz="1150" dirty="0"/>
          </a:p>
        </p:txBody>
      </p:sp>
      <p:sp>
        <p:nvSpPr>
          <p:cNvPr id="14" name="Text 12"/>
          <p:cNvSpPr/>
          <p:nvPr/>
        </p:nvSpPr>
        <p:spPr>
          <a:xfrm>
            <a:off x="411480" y="3529584"/>
            <a:ext cx="411480"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5" name="Text 13"/>
          <p:cNvSpPr/>
          <p:nvPr/>
        </p:nvSpPr>
        <p:spPr>
          <a:xfrm>
            <a:off x="868680" y="3547872"/>
            <a:ext cx="3794760" cy="475488"/>
          </a:xfrm>
          <a:prstGeom prst="rect">
            <a:avLst/>
          </a:prstGeom>
          <a:noFill/>
          <a:ln/>
        </p:spPr>
        <p:txBody>
          <a:bodyPr wrap="square" rtlCol="0" anchor="ctr"/>
          <a:lstStyle/>
          <a:p>
            <a:pPr marL="0" indent="0">
              <a:buNone/>
            </a:pPr>
            <a:r>
              <a:rPr lang="en-US" sz="1150" dirty="0">
                <a:solidFill>
                  <a:srgbClr val="0B2030"/>
                </a:solidFill>
                <a:latin typeface="Calibri" pitchFamily="34" charset="0"/>
                <a:ea typeface="Calibri" pitchFamily="34" charset="-122"/>
                <a:cs typeface="Calibri" pitchFamily="34" charset="-120"/>
              </a:rPr>
              <a:t>High-potential tourist routes and recreation areas</a:t>
            </a:r>
            <a:endParaRPr lang="en-US" sz="1150" dirty="0"/>
          </a:p>
        </p:txBody>
      </p:sp>
      <p:sp>
        <p:nvSpPr>
          <p:cNvPr id="16" name="Text 14"/>
          <p:cNvSpPr/>
          <p:nvPr/>
        </p:nvSpPr>
        <p:spPr>
          <a:xfrm>
            <a:off x="411480" y="4096512"/>
            <a:ext cx="411480" cy="475488"/>
          </a:xfrm>
          <a:prstGeom prst="rect">
            <a:avLst/>
          </a:prstGeom>
          <a:noFill/>
          <a:ln/>
        </p:spPr>
        <p:txBody>
          <a:bodyPr wrap="square" rtlCol="0" anchor="ctr"/>
          <a:lstStyle/>
          <a:p>
            <a:pPr marL="0" indent="0" algn="ctr">
              <a:buNone/>
            </a:pPr>
            <a:r>
              <a:rPr lang="en-US" sz="1800" dirty="0">
                <a:solidFill>
                  <a:srgbClr val="000000"/>
                </a:solidFill>
              </a:rPr>
              <a:t>📖</a:t>
            </a:r>
            <a:endParaRPr lang="en-US" sz="1800" dirty="0"/>
          </a:p>
        </p:txBody>
      </p:sp>
      <p:sp>
        <p:nvSpPr>
          <p:cNvPr id="17" name="Text 15"/>
          <p:cNvSpPr/>
          <p:nvPr/>
        </p:nvSpPr>
        <p:spPr>
          <a:xfrm>
            <a:off x="868680" y="4114800"/>
            <a:ext cx="3794760" cy="475488"/>
          </a:xfrm>
          <a:prstGeom prst="rect">
            <a:avLst/>
          </a:prstGeom>
          <a:noFill/>
          <a:ln/>
        </p:spPr>
        <p:txBody>
          <a:bodyPr wrap="square" rtlCol="0" anchor="ctr"/>
          <a:lstStyle/>
          <a:p>
            <a:pPr marL="0" indent="0">
              <a:buNone/>
            </a:pPr>
            <a:r>
              <a:rPr lang="en-US" sz="1150" dirty="0">
                <a:solidFill>
                  <a:srgbClr val="0B2030"/>
                </a:solidFill>
                <a:latin typeface="Calibri" pitchFamily="34" charset="0"/>
                <a:ea typeface="Calibri" pitchFamily="34" charset="-122"/>
                <a:cs typeface="Calibri" pitchFamily="34" charset="-120"/>
              </a:rPr>
              <a:t>Petroglyphs, sacred places, and historical heritage sites</a:t>
            </a:r>
            <a:endParaRPr lang="en-US" sz="1150" dirty="0"/>
          </a:p>
        </p:txBody>
      </p:sp>
      <p:sp>
        <p:nvSpPr>
          <p:cNvPr id="18" name="Shape 16"/>
          <p:cNvSpPr/>
          <p:nvPr/>
        </p:nvSpPr>
        <p:spPr>
          <a:xfrm>
            <a:off x="4937760" y="1062990"/>
            <a:ext cx="3794760" cy="3886200"/>
          </a:xfrm>
          <a:prstGeom prst="rect">
            <a:avLst/>
          </a:prstGeom>
          <a:solidFill>
            <a:srgbClr val="0B3D5E"/>
          </a:solidFill>
          <a:ln w="12700">
            <a:solidFill>
              <a:srgbClr val="0B3D5E"/>
            </a:solidFill>
            <a:prstDash val="solid"/>
          </a:ln>
        </p:spPr>
        <p:txBody>
          <a:bodyPr/>
          <a:lstStyle/>
          <a:p>
            <a:endParaRPr lang="en-AU"/>
          </a:p>
        </p:txBody>
      </p:sp>
      <p:sp>
        <p:nvSpPr>
          <p:cNvPr id="19" name="Text 17"/>
          <p:cNvSpPr/>
          <p:nvPr/>
        </p:nvSpPr>
        <p:spPr>
          <a:xfrm>
            <a:off x="4937760" y="1005840"/>
            <a:ext cx="3794760" cy="457200"/>
          </a:xfrm>
          <a:prstGeom prst="rect">
            <a:avLst/>
          </a:prstGeom>
          <a:noFill/>
          <a:ln/>
        </p:spPr>
        <p:txBody>
          <a:bodyPr wrap="square" rtlCol="0" anchor="ctr"/>
          <a:lstStyle/>
          <a:p>
            <a:pPr marL="0" indent="0" algn="ctr">
              <a:buNone/>
            </a:pPr>
            <a:r>
              <a:rPr lang="en-US" sz="1500" b="1" dirty="0">
                <a:solidFill>
                  <a:srgbClr val="D4A017"/>
                </a:solidFill>
              </a:rPr>
              <a:t>Tourism vs. HPP</a:t>
            </a:r>
            <a:endParaRPr lang="en-US" sz="1500" dirty="0"/>
          </a:p>
        </p:txBody>
      </p:sp>
      <p:sp>
        <p:nvSpPr>
          <p:cNvPr id="20" name="Shape 18"/>
          <p:cNvSpPr/>
          <p:nvPr/>
        </p:nvSpPr>
        <p:spPr>
          <a:xfrm>
            <a:off x="5212080" y="1481328"/>
            <a:ext cx="3246120" cy="0"/>
          </a:xfrm>
          <a:prstGeom prst="line">
            <a:avLst/>
          </a:prstGeom>
          <a:noFill/>
          <a:ln w="12700">
            <a:solidFill>
              <a:srgbClr val="D4A017"/>
            </a:solidFill>
            <a:prstDash val="solid"/>
          </a:ln>
        </p:spPr>
        <p:txBody>
          <a:bodyPr/>
          <a:lstStyle/>
          <a:p>
            <a:endParaRPr lang="en-AU"/>
          </a:p>
        </p:txBody>
      </p:sp>
      <p:sp>
        <p:nvSpPr>
          <p:cNvPr id="21" name="Text 19"/>
          <p:cNvSpPr/>
          <p:nvPr/>
        </p:nvSpPr>
        <p:spPr>
          <a:xfrm>
            <a:off x="5074920" y="1600200"/>
            <a:ext cx="3520440" cy="411480"/>
          </a:xfrm>
          <a:prstGeom prst="rect">
            <a:avLst/>
          </a:prstGeom>
          <a:noFill/>
          <a:ln/>
        </p:spPr>
        <p:txBody>
          <a:bodyPr wrap="square" rtlCol="0" anchor="ctr"/>
          <a:lstStyle/>
          <a:p>
            <a:pPr marL="0" indent="0" algn="l">
              <a:buNone/>
            </a:pPr>
            <a:r>
              <a:rPr lang="en-US" sz="1300" b="1" dirty="0">
                <a:solidFill>
                  <a:srgbClr val="0D7C6E"/>
                </a:solidFill>
              </a:rPr>
              <a:t>Ecotourism</a:t>
            </a:r>
            <a:endParaRPr lang="en-US" sz="1300" dirty="0"/>
          </a:p>
        </p:txBody>
      </p:sp>
      <p:sp>
        <p:nvSpPr>
          <p:cNvPr id="22" name="Text 20"/>
          <p:cNvSpPr/>
          <p:nvPr/>
        </p:nvSpPr>
        <p:spPr>
          <a:xfrm>
            <a:off x="5074920" y="2011680"/>
            <a:ext cx="3520440" cy="822960"/>
          </a:xfrm>
          <a:prstGeom prst="rect">
            <a:avLst/>
          </a:prstGeom>
          <a:noFill/>
          <a:ln/>
        </p:spPr>
        <p:txBody>
          <a:bodyPr wrap="square" rtlCol="0" anchor="ctr"/>
          <a:lstStyle/>
          <a:p>
            <a:pPr marL="0" indent="0" algn="l">
              <a:buNone/>
            </a:pPr>
            <a:r>
              <a:rPr lang="en-US" sz="1100" dirty="0">
                <a:solidFill>
                  <a:srgbClr val="C5DCE8"/>
                </a:solidFill>
                <a:latin typeface="Calibri" pitchFamily="34" charset="0"/>
                <a:ea typeface="Calibri" pitchFamily="34" charset="-122"/>
                <a:cs typeface="Calibri" pitchFamily="34" charset="-120"/>
              </a:rPr>
              <a:t>Long-term income · Jobs · Reputation · Nature conservation · Public health</a:t>
            </a:r>
            <a:endParaRPr lang="en-US" sz="1100" dirty="0"/>
          </a:p>
        </p:txBody>
      </p:sp>
      <p:sp>
        <p:nvSpPr>
          <p:cNvPr id="23" name="Text 21"/>
          <p:cNvSpPr/>
          <p:nvPr/>
        </p:nvSpPr>
        <p:spPr>
          <a:xfrm>
            <a:off x="5130579" y="2919222"/>
            <a:ext cx="3520440" cy="411480"/>
          </a:xfrm>
          <a:prstGeom prst="rect">
            <a:avLst/>
          </a:prstGeom>
          <a:noFill/>
          <a:ln/>
        </p:spPr>
        <p:txBody>
          <a:bodyPr wrap="square" rtlCol="0" anchor="ctr"/>
          <a:lstStyle/>
          <a:p>
            <a:pPr marL="0" indent="0" algn="l">
              <a:buNone/>
            </a:pPr>
            <a:r>
              <a:rPr lang="en-US" sz="1300" b="1" dirty="0">
                <a:solidFill>
                  <a:srgbClr val="B83232"/>
                </a:solidFill>
              </a:rPr>
              <a:t>Small HPP</a:t>
            </a:r>
            <a:endParaRPr lang="en-US" sz="1300" dirty="0"/>
          </a:p>
        </p:txBody>
      </p:sp>
      <p:sp>
        <p:nvSpPr>
          <p:cNvPr id="24" name="Text 22"/>
          <p:cNvSpPr/>
          <p:nvPr/>
        </p:nvSpPr>
        <p:spPr>
          <a:xfrm>
            <a:off x="5130579" y="3355848"/>
            <a:ext cx="3520440" cy="822960"/>
          </a:xfrm>
          <a:prstGeom prst="rect">
            <a:avLst/>
          </a:prstGeom>
          <a:noFill/>
          <a:ln/>
        </p:spPr>
        <p:txBody>
          <a:bodyPr wrap="square" rtlCol="0" anchor="ctr"/>
          <a:lstStyle/>
          <a:p>
            <a:r>
              <a:rPr lang="ru-RU" sz="1100" dirty="0">
                <a:solidFill>
                  <a:srgbClr val="C5DCE8"/>
                </a:solidFill>
                <a:latin typeface="Calibri" pitchFamily="34" charset="0"/>
                <a:ea typeface="Calibri" pitchFamily="34" charset="-122"/>
                <a:cs typeface="Calibri" pitchFamily="34" charset="-120"/>
              </a:rPr>
              <a:t>Small, unstable power output · Questionable profitability · Irreversible landscape loss · Loss of biodiversity and cultural value · Risk of technological accidents</a:t>
            </a:r>
            <a:endParaRPr lang="en-US" sz="1100" dirty="0"/>
          </a:p>
        </p:txBody>
      </p:sp>
      <p:sp>
        <p:nvSpPr>
          <p:cNvPr id="25" name="Text 23"/>
          <p:cNvSpPr/>
          <p:nvPr/>
        </p:nvSpPr>
        <p:spPr>
          <a:xfrm>
            <a:off x="5074920" y="4286250"/>
            <a:ext cx="3520440" cy="514350"/>
          </a:xfrm>
          <a:prstGeom prst="rect">
            <a:avLst/>
          </a:prstGeom>
          <a:noFill/>
          <a:ln/>
        </p:spPr>
        <p:txBody>
          <a:bodyPr wrap="square" rtlCol="0" anchor="ctr"/>
          <a:lstStyle/>
          <a:p>
            <a:pPr marL="0" indent="0" algn="ctr">
              <a:buNone/>
            </a:pPr>
            <a:r>
              <a:rPr lang="en-US" sz="1400" b="1" i="1" dirty="0">
                <a:solidFill>
                  <a:srgbClr val="D4A017"/>
                </a:solidFill>
                <a:latin typeface="Calibri" pitchFamily="34" charset="0"/>
                <a:ea typeface="Calibri" pitchFamily="34" charset="-122"/>
                <a:cs typeface="Calibri" pitchFamily="34" charset="-120"/>
              </a:rPr>
              <a:t>Mountain river valleys are non-renewable</a:t>
            </a:r>
            <a:endParaRPr lang="en-US" sz="1400" b="1" dirty="0"/>
          </a:p>
          <a:p>
            <a:pPr marL="0" indent="0" algn="ctr">
              <a:buNone/>
            </a:pPr>
            <a:r>
              <a:rPr lang="en-US" sz="1400" b="1" i="1" dirty="0">
                <a:solidFill>
                  <a:srgbClr val="D4A017"/>
                </a:solidFill>
                <a:latin typeface="Calibri" pitchFamily="34" charset="0"/>
                <a:ea typeface="Calibri" pitchFamily="34" charset="-122"/>
                <a:cs typeface="Calibri" pitchFamily="34" charset="-120"/>
              </a:rPr>
              <a:t>natural capital</a:t>
            </a:r>
            <a:endParaRPr lang="en-US" sz="1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974B69-EE23-4F95-9C74-AFDD8F12655E}"/>
              </a:ext>
            </a:extLst>
          </p:cNvPr>
          <p:cNvPicPr>
            <a:picLocks noChangeAspect="1"/>
          </p:cNvPicPr>
          <p:nvPr/>
        </p:nvPicPr>
        <p:blipFill>
          <a:blip r:embed="rId3"/>
          <a:stretch>
            <a:fillRect/>
          </a:stretch>
        </p:blipFill>
        <p:spPr>
          <a:xfrm>
            <a:off x="0" y="869221"/>
            <a:ext cx="9144000" cy="1585118"/>
          </a:xfrm>
          <a:prstGeom prst="rect">
            <a:avLst/>
          </a:prstGeom>
        </p:spPr>
      </p:pic>
      <p:pic>
        <p:nvPicPr>
          <p:cNvPr id="5" name="Picture 4">
            <a:extLst>
              <a:ext uri="{FF2B5EF4-FFF2-40B4-BE49-F238E27FC236}">
                <a16:creationId xmlns:a16="http://schemas.microsoft.com/office/drawing/2014/main" id="{3433CD58-A3BB-4EE5-9116-6350E9E0AE09}"/>
              </a:ext>
            </a:extLst>
          </p:cNvPr>
          <p:cNvPicPr>
            <a:picLocks noChangeAspect="1"/>
          </p:cNvPicPr>
          <p:nvPr/>
        </p:nvPicPr>
        <p:blipFill>
          <a:blip r:embed="rId4"/>
          <a:stretch>
            <a:fillRect/>
          </a:stretch>
        </p:blipFill>
        <p:spPr>
          <a:xfrm>
            <a:off x="-114398" y="3433958"/>
            <a:ext cx="9258398" cy="1704517"/>
          </a:xfrm>
          <a:prstGeom prst="rect">
            <a:avLst/>
          </a:prstGeom>
        </p:spPr>
      </p:pic>
      <p:pic>
        <p:nvPicPr>
          <p:cNvPr id="6" name="Picture 5">
            <a:extLst>
              <a:ext uri="{FF2B5EF4-FFF2-40B4-BE49-F238E27FC236}">
                <a16:creationId xmlns:a16="http://schemas.microsoft.com/office/drawing/2014/main" id="{60E726D3-1E98-4751-922D-68E51DF45E2B}"/>
              </a:ext>
            </a:extLst>
          </p:cNvPr>
          <p:cNvPicPr/>
          <p:nvPr/>
        </p:nvPicPr>
        <p:blipFill>
          <a:blip r:embed="rId5"/>
          <a:stretch>
            <a:fillRect/>
          </a:stretch>
        </p:blipFill>
        <p:spPr>
          <a:xfrm flipH="1">
            <a:off x="2587574" y="3110345"/>
            <a:ext cx="1564825" cy="2033155"/>
          </a:xfrm>
          <a:prstGeom prst="rect">
            <a:avLst/>
          </a:prstGeom>
          <a:ln w="12700">
            <a:solidFill>
              <a:srgbClr val="FF0000"/>
            </a:solidFill>
          </a:ln>
        </p:spPr>
      </p:pic>
      <p:pic>
        <p:nvPicPr>
          <p:cNvPr id="1028" name="Picture 4" descr="getlstd_property_photo">
            <a:extLst>
              <a:ext uri="{FF2B5EF4-FFF2-40B4-BE49-F238E27FC236}">
                <a16:creationId xmlns:a16="http://schemas.microsoft.com/office/drawing/2014/main" id="{4845F333-F43E-4795-8A14-AF646DB712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8250" y="943016"/>
            <a:ext cx="645442" cy="859881"/>
          </a:xfrm>
          <a:prstGeom prst="rect">
            <a:avLst/>
          </a:prstGeom>
          <a:noFill/>
          <a:ln w="15875">
            <a:solidFill>
              <a:srgbClr val="92D050"/>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CA11ADC-8335-4644-AB48-F371159D3E2E}"/>
              </a:ext>
            </a:extLst>
          </p:cNvPr>
          <p:cNvPicPr>
            <a:picLocks noChangeAspect="1"/>
          </p:cNvPicPr>
          <p:nvPr/>
        </p:nvPicPr>
        <p:blipFill>
          <a:blip r:embed="rId7"/>
          <a:stretch>
            <a:fillRect/>
          </a:stretch>
        </p:blipFill>
        <p:spPr>
          <a:xfrm>
            <a:off x="13806" y="900353"/>
            <a:ext cx="3914272" cy="1790480"/>
          </a:xfrm>
          <a:prstGeom prst="rect">
            <a:avLst/>
          </a:prstGeom>
        </p:spPr>
      </p:pic>
      <p:pic>
        <p:nvPicPr>
          <p:cNvPr id="1026" name="Picture 2">
            <a:extLst>
              <a:ext uri="{FF2B5EF4-FFF2-40B4-BE49-F238E27FC236}">
                <a16:creationId xmlns:a16="http://schemas.microsoft.com/office/drawing/2014/main" id="{CE29EEB2-E5B2-427D-9E33-5039B3B42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915" y="1736351"/>
            <a:ext cx="2498839" cy="1665892"/>
          </a:xfrm>
          <a:prstGeom prst="rect">
            <a:avLst/>
          </a:prstGeom>
          <a:noFill/>
          <a:ln w="19050">
            <a:solidFill>
              <a:srgbClr val="92D05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C33E7CB-B8AE-46D6-A5A1-2470B8A97388}"/>
              </a:ext>
            </a:extLst>
          </p:cNvPr>
          <p:cNvPicPr>
            <a:picLocks noChangeAspect="1"/>
          </p:cNvPicPr>
          <p:nvPr/>
        </p:nvPicPr>
        <p:blipFill>
          <a:blip r:embed="rId9"/>
          <a:stretch>
            <a:fillRect/>
          </a:stretch>
        </p:blipFill>
        <p:spPr>
          <a:xfrm>
            <a:off x="140378" y="992088"/>
            <a:ext cx="1490347" cy="950623"/>
          </a:xfrm>
          <a:prstGeom prst="rect">
            <a:avLst/>
          </a:prstGeom>
          <a:ln w="19050">
            <a:solidFill>
              <a:srgbClr val="92D050"/>
            </a:solidFill>
          </a:ln>
        </p:spPr>
      </p:pic>
      <p:sp>
        <p:nvSpPr>
          <p:cNvPr id="22" name="Shape 1">
            <a:extLst>
              <a:ext uri="{FF2B5EF4-FFF2-40B4-BE49-F238E27FC236}">
                <a16:creationId xmlns:a16="http://schemas.microsoft.com/office/drawing/2014/main" id="{4EF8EBC1-28B5-4609-98F7-A6E2338B41E6}"/>
              </a:ext>
            </a:extLst>
          </p:cNvPr>
          <p:cNvSpPr/>
          <p:nvPr/>
        </p:nvSpPr>
        <p:spPr>
          <a:xfrm>
            <a:off x="0" y="0"/>
            <a:ext cx="9144000" cy="868680"/>
          </a:xfrm>
          <a:prstGeom prst="rect">
            <a:avLst/>
          </a:prstGeom>
          <a:solidFill>
            <a:srgbClr val="0B3D5E"/>
          </a:solidFill>
          <a:ln w="12700">
            <a:solidFill>
              <a:srgbClr val="0B3D5E"/>
            </a:solidFill>
            <a:prstDash val="solid"/>
          </a:ln>
        </p:spPr>
        <p:txBody>
          <a:bodyPr/>
          <a:lstStyle/>
          <a:p>
            <a:r>
              <a:rPr lang="ru-RU" sz="2400" dirty="0">
                <a:solidFill>
                  <a:schemeClr val="bg1"/>
                </a:solidFill>
              </a:rPr>
              <a:t>2013. The Kora Gorge – a tourism gem of the Dzungarian Alatau, Kazakhstan’s highest waterfall, a river of blue water…</a:t>
            </a:r>
            <a:endParaRPr lang="en-GB" sz="2400" dirty="0">
              <a:solidFill>
                <a:schemeClr val="bg1"/>
              </a:solidFill>
            </a:endParaRPr>
          </a:p>
        </p:txBody>
      </p:sp>
      <p:sp>
        <p:nvSpPr>
          <p:cNvPr id="23" name="Shape 31">
            <a:extLst>
              <a:ext uri="{FF2B5EF4-FFF2-40B4-BE49-F238E27FC236}">
                <a16:creationId xmlns:a16="http://schemas.microsoft.com/office/drawing/2014/main" id="{E5F62377-3336-421E-81F0-A03057565DE1}"/>
              </a:ext>
            </a:extLst>
          </p:cNvPr>
          <p:cNvSpPr/>
          <p:nvPr/>
        </p:nvSpPr>
        <p:spPr>
          <a:xfrm>
            <a:off x="5076755" y="2454340"/>
            <a:ext cx="2699347" cy="977162"/>
          </a:xfrm>
          <a:prstGeom prst="rect">
            <a:avLst/>
          </a:prstGeom>
          <a:solidFill>
            <a:schemeClr val="accent1">
              <a:lumMod val="75000"/>
              <a:alpha val="10000"/>
            </a:schemeClr>
          </a:solidFill>
          <a:ln w="12700">
            <a:solidFill>
              <a:srgbClr val="B83232">
                <a:alpha val="40000"/>
              </a:srgbClr>
            </a:solidFill>
            <a:prstDash val="solid"/>
          </a:ln>
        </p:spPr>
        <p:txBody>
          <a:bodyPr/>
          <a:lstStyle/>
          <a:p>
            <a:r>
              <a:rPr lang="ru-RU" sz="1400" b="1" dirty="0">
                <a:solidFill>
                  <a:srgbClr val="FF0000"/>
                </a:solidFill>
              </a:rPr>
              <a:t>2017: HPP-1 (26.4 MW) and HPP-2 (2.1 MW). 2025: “Korinskaya HPP-2” (26 MW); HPP-3 (21 MW) planned</a:t>
            </a:r>
            <a:endParaRPr lang="en-GB" sz="1400" b="1" dirty="0">
              <a:solidFill>
                <a:srgbClr val="FF0000"/>
              </a:solidFill>
            </a:endParaRPr>
          </a:p>
        </p:txBody>
      </p:sp>
      <p:pic>
        <p:nvPicPr>
          <p:cNvPr id="13" name="Picture 12">
            <a:extLst>
              <a:ext uri="{FF2B5EF4-FFF2-40B4-BE49-F238E27FC236}">
                <a16:creationId xmlns:a16="http://schemas.microsoft.com/office/drawing/2014/main" id="{7467A421-6875-4F9B-82FF-5FD8CBE21848}"/>
              </a:ext>
            </a:extLst>
          </p:cNvPr>
          <p:cNvPicPr>
            <a:picLocks noChangeAspect="1"/>
          </p:cNvPicPr>
          <p:nvPr/>
        </p:nvPicPr>
        <p:blipFill>
          <a:blip r:embed="rId10"/>
          <a:stretch>
            <a:fillRect/>
          </a:stretch>
        </p:blipFill>
        <p:spPr>
          <a:xfrm>
            <a:off x="8145613" y="434340"/>
            <a:ext cx="998387" cy="1585118"/>
          </a:xfrm>
          <a:prstGeom prst="rect">
            <a:avLst/>
          </a:prstGeom>
          <a:ln w="22225">
            <a:solidFill>
              <a:srgbClr val="92D050"/>
            </a:solidFill>
          </a:ln>
        </p:spPr>
      </p:pic>
      <p:pic>
        <p:nvPicPr>
          <p:cNvPr id="21" name="Picture 20">
            <a:extLst>
              <a:ext uri="{FF2B5EF4-FFF2-40B4-BE49-F238E27FC236}">
                <a16:creationId xmlns:a16="http://schemas.microsoft.com/office/drawing/2014/main" id="{20B1F400-251A-4ED3-B539-4A6E95D753D0}"/>
              </a:ext>
            </a:extLst>
          </p:cNvPr>
          <p:cNvPicPr>
            <a:picLocks noChangeAspect="1"/>
          </p:cNvPicPr>
          <p:nvPr/>
        </p:nvPicPr>
        <p:blipFill>
          <a:blip r:embed="rId11"/>
          <a:stretch>
            <a:fillRect/>
          </a:stretch>
        </p:blipFill>
        <p:spPr>
          <a:xfrm>
            <a:off x="7650522" y="2439710"/>
            <a:ext cx="1507284" cy="977162"/>
          </a:xfrm>
          <a:prstGeom prst="rect">
            <a:avLst/>
          </a:prstGeom>
        </p:spPr>
      </p:pic>
      <p:pic>
        <p:nvPicPr>
          <p:cNvPr id="7" name="Picture 6">
            <a:extLst>
              <a:ext uri="{FF2B5EF4-FFF2-40B4-BE49-F238E27FC236}">
                <a16:creationId xmlns:a16="http://schemas.microsoft.com/office/drawing/2014/main" id="{F0A473A4-7BBA-4C3A-A33D-ECF0AA50A550}"/>
              </a:ext>
            </a:extLst>
          </p:cNvPr>
          <p:cNvPicPr>
            <a:picLocks noChangeAspect="1"/>
          </p:cNvPicPr>
          <p:nvPr/>
        </p:nvPicPr>
        <p:blipFill>
          <a:blip r:embed="rId12"/>
          <a:stretch>
            <a:fillRect/>
          </a:stretch>
        </p:blipFill>
        <p:spPr>
          <a:xfrm rot="1743583">
            <a:off x="2517755" y="1982388"/>
            <a:ext cx="2378071" cy="1165521"/>
          </a:xfrm>
          <a:prstGeom prst="rect">
            <a:avLst/>
          </a:prstGeom>
          <a:ln w="19050">
            <a:solidFill>
              <a:srgbClr val="FF0000"/>
            </a:solidFill>
          </a:ln>
        </p:spPr>
      </p:pic>
      <p:sp>
        <p:nvSpPr>
          <p:cNvPr id="25" name="Text 32">
            <a:extLst>
              <a:ext uri="{FF2B5EF4-FFF2-40B4-BE49-F238E27FC236}">
                <a16:creationId xmlns:a16="http://schemas.microsoft.com/office/drawing/2014/main" id="{5EEA7CB2-B8A5-4C6E-976E-B9649103E5AA}"/>
              </a:ext>
            </a:extLst>
          </p:cNvPr>
          <p:cNvSpPr/>
          <p:nvPr/>
        </p:nvSpPr>
        <p:spPr>
          <a:xfrm rot="1697920">
            <a:off x="2480409" y="2270814"/>
            <a:ext cx="2829090" cy="617954"/>
          </a:xfrm>
          <a:prstGeom prst="rect">
            <a:avLst/>
          </a:prstGeom>
          <a:noFill/>
          <a:ln/>
        </p:spPr>
        <p:txBody>
          <a:bodyPr wrap="square" rtlCol="0" anchor="ctr"/>
          <a:lstStyle/>
          <a:p>
            <a:pPr marL="0" indent="0">
              <a:buNone/>
            </a:pPr>
            <a:r>
              <a:rPr lang="ru-RU" sz="1600" b="1" dirty="0">
                <a:solidFill>
                  <a:srgbClr val="FF0000"/>
                </a:solidFill>
                <a:latin typeface="Calibri" pitchFamily="34" charset="0"/>
                <a:ea typeface="Calibri" pitchFamily="34" charset="-122"/>
                <a:cs typeface="Calibri" pitchFamily="34" charset="-120"/>
              </a:rPr>
              <a:t>THE KORA HPP CASCADE</a:t>
            </a:r>
            <a:endParaRPr lang="en-US" sz="1600" b="1" dirty="0">
              <a:solidFill>
                <a:srgbClr val="FF0000"/>
              </a:solidFill>
            </a:endParaRPr>
          </a:p>
        </p:txBody>
      </p:sp>
      <p:pic>
        <p:nvPicPr>
          <p:cNvPr id="4" name="Picture 3">
            <a:extLst>
              <a:ext uri="{FF2B5EF4-FFF2-40B4-BE49-F238E27FC236}">
                <a16:creationId xmlns:a16="http://schemas.microsoft.com/office/drawing/2014/main" id="{0BA4EB63-5ADA-4630-8C58-C2A656C8DFC1}"/>
              </a:ext>
            </a:extLst>
          </p:cNvPr>
          <p:cNvPicPr/>
          <p:nvPr/>
        </p:nvPicPr>
        <p:blipFill>
          <a:blip r:embed="rId13"/>
          <a:stretch>
            <a:fillRect/>
          </a:stretch>
        </p:blipFill>
        <p:spPr>
          <a:xfrm rot="2132896">
            <a:off x="-56496" y="1901938"/>
            <a:ext cx="2326467" cy="1691447"/>
          </a:xfrm>
          <a:prstGeom prst="rect">
            <a:avLst/>
          </a:prstGeom>
          <a:ln w="19050">
            <a:solidFill>
              <a:srgbClr val="FF0000"/>
            </a:solidFill>
          </a:ln>
        </p:spPr>
      </p:pic>
      <p:pic>
        <p:nvPicPr>
          <p:cNvPr id="9" name="Picture 8">
            <a:extLst>
              <a:ext uri="{FF2B5EF4-FFF2-40B4-BE49-F238E27FC236}">
                <a16:creationId xmlns:a16="http://schemas.microsoft.com/office/drawing/2014/main" id="{09F0132D-AA25-44B0-A6EB-2609025E491B}"/>
              </a:ext>
            </a:extLst>
          </p:cNvPr>
          <p:cNvPicPr>
            <a:picLocks noChangeAspect="1"/>
          </p:cNvPicPr>
          <p:nvPr/>
        </p:nvPicPr>
        <p:blipFill>
          <a:blip r:embed="rId14"/>
          <a:stretch>
            <a:fillRect/>
          </a:stretch>
        </p:blipFill>
        <p:spPr>
          <a:xfrm rot="1751220">
            <a:off x="5415595" y="1258261"/>
            <a:ext cx="1786707" cy="671924"/>
          </a:xfrm>
          <a:prstGeom prst="rect">
            <a:avLst/>
          </a:prstGeom>
          <a:ln w="15875">
            <a:solidFill>
              <a:srgbClr val="FF0000"/>
            </a:solidFill>
          </a:ln>
        </p:spPr>
      </p:pic>
      <p:sp>
        <p:nvSpPr>
          <p:cNvPr id="18" name="Text 1">
            <a:extLst>
              <a:ext uri="{FF2B5EF4-FFF2-40B4-BE49-F238E27FC236}">
                <a16:creationId xmlns:a16="http://schemas.microsoft.com/office/drawing/2014/main" id="{76D25674-182C-41D8-A807-E054D1BEAAC0}"/>
              </a:ext>
            </a:extLst>
          </p:cNvPr>
          <p:cNvSpPr/>
          <p:nvPr/>
        </p:nvSpPr>
        <p:spPr>
          <a:xfrm>
            <a:off x="13806" y="4028536"/>
            <a:ext cx="9034778" cy="594360"/>
          </a:xfrm>
          <a:prstGeom prst="rect">
            <a:avLst/>
          </a:prstGeom>
          <a:solidFill>
            <a:schemeClr val="bg2">
              <a:lumMod val="75000"/>
            </a:schemeClr>
          </a:solidFill>
          <a:ln>
            <a:solidFill>
              <a:srgbClr val="FF0000"/>
            </a:solidFill>
          </a:ln>
        </p:spPr>
        <p:txBody>
          <a:bodyPr wrap="square" rtlCol="0" anchor="ctr"/>
          <a:lstStyle/>
          <a:p>
            <a:pPr algn="ctr"/>
            <a:r>
              <a:rPr lang="en-US" sz="2000" b="1" dirty="0">
                <a:solidFill>
                  <a:srgbClr val="FFFFFF"/>
                </a:solidFill>
                <a:latin typeface="Calibri" pitchFamily="34" charset="0"/>
                <a:ea typeface="Calibri" pitchFamily="34" charset="-122"/>
                <a:cs typeface="Calibri" pitchFamily="34" charset="-120"/>
              </a:rPr>
              <a:t>⚠️  Cumulative effect: Irreversible destruction of river ecosystems and loss of freshwater biodiversity </a:t>
            </a:r>
            <a:endParaRPr lang="en-US" sz="2000" dirty="0"/>
          </a:p>
        </p:txBody>
      </p:sp>
    </p:spTree>
    <p:extLst>
      <p:ext uri="{BB962C8B-B14F-4D97-AF65-F5344CB8AC3E}">
        <p14:creationId xmlns:p14="http://schemas.microsoft.com/office/powerpoint/2010/main" val="31194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P spid="25"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3846</TotalTime>
  <Words>2599</Words>
  <Application>Microsoft Office PowerPoint</Application>
  <PresentationFormat>On-screen Show (16:9)</PresentationFormat>
  <Paragraphs>185</Paragraphs>
  <Slides>12</Slides>
  <Notes>11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a_OldTyperNr</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The Kapshagai HPP and its counter-regulator, the Kerbulak HPP</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Гидроэнергетика и речные экосистемы</dc:title>
  <dc:subject>PptxGenJS Presentation</dc:subject>
  <dc:creator>PptxGenJS</dc:creator>
  <cp:lastModifiedBy>kaa</cp:lastModifiedBy>
  <cp:revision>49</cp:revision>
  <dcterms:created xsi:type="dcterms:W3CDTF">2026-04-04T08:26:51Z</dcterms:created>
  <dcterms:modified xsi:type="dcterms:W3CDTF">2026-06-05T14:51:05Z</dcterms:modified>
</cp:coreProperties>
</file>